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3"/>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6" r:id="rId19"/>
    <p:sldId id="277" r:id="rId20"/>
    <p:sldId id="278" r:id="rId21"/>
    <p:sldId id="279" r:id="rId22"/>
  </p:sldIdLst>
  <p:sldSz cx="9144000" cy="5143500" type="screen16x9"/>
  <p:notesSz cx="6858000" cy="9144000"/>
  <p:embeddedFontLst>
    <p:embeddedFont>
      <p:font typeface="Average" panose="020B0604020202020204" charset="0"/>
      <p:regular r:id="rId24"/>
    </p:embeddedFon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Proxima Nova" panose="020B060402020202020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536C49-2FDB-4A94-822B-3470A32137B5}">
  <a:tblStyle styleId="{FB536C49-2FDB-4A94-822B-3470A32137B5}"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a249132b8e_0_1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a249132b8e_0_1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a249132b8e_0_2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a249132b8e_0_2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a249132b8e_0_1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a249132b8e_0_1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249132b8e_0_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249132b8e_0_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a249132b8e_0_3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a249132b8e_0_3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a249132b8e_0_2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a249132b8e_0_2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a249132b8e_0_1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a249132b8e_0_1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a249132b8e_0_1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a249132b8e_0_1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a249132b8e_0_3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a249132b8e_0_3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a249132b8e_0_3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a249132b8e_0_3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a249132b8e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a249132b8e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a249132b8e_0_3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a249132b8e_0_3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a249132b8e_0_1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a249132b8e_0_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a249132b8e_0_3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a249132b8e_0_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a249132b8e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a249132b8e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a249132b8e_0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a249132b8e_0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a249132b8e_0_1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a249132b8e_0_1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a249132b8e_0_1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a249132b8e_0_1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a249132b8e_0_1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a249132b8e_0_1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a249132b8e_0_3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a249132b8e_0_3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 Light">
  <p:cSld name="TITLE_AND_BODY_3">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325525" y="286000"/>
            <a:ext cx="8375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Proxima Nova"/>
              <a:buNone/>
              <a:defRPr b="1">
                <a:latin typeface="Proxima Nova"/>
                <a:ea typeface="Proxima Nova"/>
                <a:cs typeface="Proxima Nova"/>
                <a:sym typeface="Proxima Nov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26" name="Google Shape;226;p17"/>
          <p:cNvSpPr txBox="1">
            <a:spLocks noGrp="1"/>
          </p:cNvSpPr>
          <p:nvPr>
            <p:ph type="body" idx="1"/>
          </p:nvPr>
        </p:nvSpPr>
        <p:spPr>
          <a:xfrm>
            <a:off x="650525" y="993450"/>
            <a:ext cx="7447800" cy="3416400"/>
          </a:xfrm>
          <a:prstGeom prst="rect">
            <a:avLst/>
          </a:prstGeom>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rgbClr val="FF8E26"/>
              </a:buClr>
              <a:buSzPts val="1300"/>
              <a:buFont typeface="Proxima Nova"/>
              <a:buChar char="●"/>
              <a:defRPr>
                <a:latin typeface="Proxima Nova"/>
                <a:ea typeface="Proxima Nova"/>
                <a:cs typeface="Proxima Nova"/>
                <a:sym typeface="Proxima Nova"/>
              </a:defRPr>
            </a:lvl1pPr>
            <a:lvl2pPr marL="914400" lvl="1"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2pPr>
            <a:lvl3pPr marL="1371600" lvl="2"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3pPr>
            <a:lvl4pPr marL="1828800" lvl="3"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4pPr>
            <a:lvl5pPr marL="2286000" lvl="4"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5pPr>
            <a:lvl6pPr marL="2743200" lvl="5"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6pPr>
            <a:lvl7pPr marL="3200400" lvl="6"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7pPr>
            <a:lvl8pPr marL="3657600" lvl="7"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8pPr>
            <a:lvl9pPr marL="4114800" lvl="8" indent="-298450" rtl="0">
              <a:lnSpc>
                <a:spcPct val="115000"/>
              </a:lnSpc>
              <a:spcBef>
                <a:spcPts val="1200"/>
              </a:spcBef>
              <a:spcAft>
                <a:spcPts val="1200"/>
              </a:spcAft>
              <a:buSzPts val="1100"/>
              <a:buFont typeface="Proxima Nova"/>
              <a:buChar char="■"/>
              <a:defRPr>
                <a:latin typeface="Proxima Nova"/>
                <a:ea typeface="Proxima Nova"/>
                <a:cs typeface="Proxima Nova"/>
                <a:sym typeface="Proxima Nova"/>
              </a:defRPr>
            </a:lvl9pPr>
          </a:lstStyle>
          <a:p>
            <a:endParaRPr/>
          </a:p>
        </p:txBody>
      </p:sp>
      <p:sp>
        <p:nvSpPr>
          <p:cNvPr id="227" name="Google Shape;227;p17"/>
          <p:cNvSpPr/>
          <p:nvPr/>
        </p:nvSpPr>
        <p:spPr>
          <a:xfrm>
            <a:off x="-290700" y="298001"/>
            <a:ext cx="548700" cy="548700"/>
          </a:xfrm>
          <a:prstGeom prst="pie">
            <a:avLst>
              <a:gd name="adj1" fmla="val 16250806"/>
              <a:gd name="adj2" fmla="val 535177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txBox="1">
            <a:spLocks noGrp="1"/>
          </p:cNvSpPr>
          <p:nvPr>
            <p:ph type="sldNum" idx="12"/>
          </p:nvPr>
        </p:nvSpPr>
        <p:spPr>
          <a:xfrm>
            <a:off x="-68600" y="4795154"/>
            <a:ext cx="251700" cy="393600"/>
          </a:xfrm>
          <a:prstGeom prst="rect">
            <a:avLst/>
          </a:prstGeom>
        </p:spPr>
        <p:txBody>
          <a:bodyPr spcFirstLastPara="1" wrap="square" lIns="91425" tIns="91425" rIns="91425" bIns="91425" anchor="ctr" anchorCtr="0">
            <a:normAutofit/>
          </a:bodyPr>
          <a:lstStyle>
            <a:lvl1pPr lvl="0" indent="68850" algn="r" rtl="0">
              <a:buNone/>
              <a:defRPr sz="800">
                <a:solidFill>
                  <a:srgbClr val="9E9E9E"/>
                </a:solidFill>
                <a:latin typeface="Proxima Nova"/>
                <a:ea typeface="Proxima Nova"/>
                <a:cs typeface="Proxima Nova"/>
                <a:sym typeface="Proxima Nova"/>
              </a:defRPr>
            </a:lvl1pPr>
            <a:lvl2pPr lvl="1" indent="68850" algn="r" rtl="0">
              <a:buNone/>
              <a:defRPr sz="800">
                <a:solidFill>
                  <a:srgbClr val="9E9E9E"/>
                </a:solidFill>
                <a:latin typeface="Proxima Nova"/>
                <a:ea typeface="Proxima Nova"/>
                <a:cs typeface="Proxima Nova"/>
                <a:sym typeface="Proxima Nova"/>
              </a:defRPr>
            </a:lvl2pPr>
            <a:lvl3pPr lvl="2" indent="68850" algn="r" rtl="0">
              <a:buNone/>
              <a:defRPr sz="800">
                <a:solidFill>
                  <a:srgbClr val="9E9E9E"/>
                </a:solidFill>
                <a:latin typeface="Proxima Nova"/>
                <a:ea typeface="Proxima Nova"/>
                <a:cs typeface="Proxima Nova"/>
                <a:sym typeface="Proxima Nova"/>
              </a:defRPr>
            </a:lvl3pPr>
            <a:lvl4pPr lvl="3" indent="68850" algn="r" rtl="0">
              <a:buNone/>
              <a:defRPr sz="800">
                <a:solidFill>
                  <a:srgbClr val="9E9E9E"/>
                </a:solidFill>
                <a:latin typeface="Proxima Nova"/>
                <a:ea typeface="Proxima Nova"/>
                <a:cs typeface="Proxima Nova"/>
                <a:sym typeface="Proxima Nova"/>
              </a:defRPr>
            </a:lvl4pPr>
            <a:lvl5pPr lvl="4" indent="68850" algn="r" rtl="0">
              <a:buNone/>
              <a:defRPr sz="800">
                <a:solidFill>
                  <a:srgbClr val="9E9E9E"/>
                </a:solidFill>
                <a:latin typeface="Proxima Nova"/>
                <a:ea typeface="Proxima Nova"/>
                <a:cs typeface="Proxima Nova"/>
                <a:sym typeface="Proxima Nova"/>
              </a:defRPr>
            </a:lvl5pPr>
            <a:lvl6pPr lvl="5" indent="68850" algn="r" rtl="0">
              <a:buNone/>
              <a:defRPr sz="800">
                <a:solidFill>
                  <a:srgbClr val="9E9E9E"/>
                </a:solidFill>
                <a:latin typeface="Proxima Nova"/>
                <a:ea typeface="Proxima Nova"/>
                <a:cs typeface="Proxima Nova"/>
                <a:sym typeface="Proxima Nova"/>
              </a:defRPr>
            </a:lvl6pPr>
            <a:lvl7pPr lvl="6" indent="68850" algn="r" rtl="0">
              <a:buNone/>
              <a:defRPr sz="800">
                <a:solidFill>
                  <a:srgbClr val="9E9E9E"/>
                </a:solidFill>
                <a:latin typeface="Proxima Nova"/>
                <a:ea typeface="Proxima Nova"/>
                <a:cs typeface="Proxima Nova"/>
                <a:sym typeface="Proxima Nova"/>
              </a:defRPr>
            </a:lvl7pPr>
            <a:lvl8pPr lvl="7" indent="68850" algn="r" rtl="0">
              <a:buNone/>
              <a:defRPr sz="800">
                <a:solidFill>
                  <a:srgbClr val="9E9E9E"/>
                </a:solidFill>
                <a:latin typeface="Proxima Nova"/>
                <a:ea typeface="Proxima Nova"/>
                <a:cs typeface="Proxima Nova"/>
                <a:sym typeface="Proxima Nova"/>
              </a:defRPr>
            </a:lvl8pPr>
            <a:lvl9pPr lvl="8" indent="68850" algn="r" rtl="0">
              <a:buNone/>
              <a:defRPr sz="800">
                <a:solidFill>
                  <a:srgbClr val="9E9E9E"/>
                </a:solidFill>
                <a:latin typeface="Proxima Nova"/>
                <a:ea typeface="Proxima Nova"/>
                <a:cs typeface="Proxima Nova"/>
                <a:sym typeface="Proxima Nova"/>
              </a:defRPr>
            </a:lvl9pPr>
          </a:lstStyle>
          <a:p>
            <a:pPr marL="0" lvl="0" indent="68850" algn="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85">
          <p15:clr>
            <a:srgbClr val="FA7B17"/>
          </p15:clr>
        </p15:guide>
        <p15:guide id="2" orient="horz" pos="318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 Light 1">
  <p:cSld name="TITLE_AND_BODY_4">
    <p:spTree>
      <p:nvGrpSpPr>
        <p:cNvPr id="1" name="Shape 229"/>
        <p:cNvGrpSpPr/>
        <p:nvPr/>
      </p:nvGrpSpPr>
      <p:grpSpPr>
        <a:xfrm>
          <a:off x="0" y="0"/>
          <a:ext cx="0" cy="0"/>
          <a:chOff x="0" y="0"/>
          <a:chExt cx="0" cy="0"/>
        </a:xfrm>
      </p:grpSpPr>
      <p:sp>
        <p:nvSpPr>
          <p:cNvPr id="230" name="Google Shape;230;p18"/>
          <p:cNvSpPr txBox="1">
            <a:spLocks noGrp="1"/>
          </p:cNvSpPr>
          <p:nvPr>
            <p:ph type="title"/>
          </p:nvPr>
        </p:nvSpPr>
        <p:spPr>
          <a:xfrm>
            <a:off x="325525" y="286000"/>
            <a:ext cx="8375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Proxima Nova"/>
              <a:buNone/>
              <a:defRPr b="1">
                <a:latin typeface="Proxima Nova"/>
                <a:ea typeface="Proxima Nova"/>
                <a:cs typeface="Proxima Nova"/>
                <a:sym typeface="Proxima Nov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31" name="Google Shape;231;p18"/>
          <p:cNvSpPr txBox="1">
            <a:spLocks noGrp="1"/>
          </p:cNvSpPr>
          <p:nvPr>
            <p:ph type="body" idx="1"/>
          </p:nvPr>
        </p:nvSpPr>
        <p:spPr>
          <a:xfrm>
            <a:off x="650525" y="993450"/>
            <a:ext cx="7447800" cy="3416400"/>
          </a:xfrm>
          <a:prstGeom prst="rect">
            <a:avLst/>
          </a:prstGeom>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rgbClr val="FF8E26"/>
              </a:buClr>
              <a:buSzPts val="1300"/>
              <a:buFont typeface="Proxima Nova"/>
              <a:buChar char="●"/>
              <a:defRPr>
                <a:latin typeface="Proxima Nova"/>
                <a:ea typeface="Proxima Nova"/>
                <a:cs typeface="Proxima Nova"/>
                <a:sym typeface="Proxima Nova"/>
              </a:defRPr>
            </a:lvl1pPr>
            <a:lvl2pPr marL="914400" lvl="1"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2pPr>
            <a:lvl3pPr marL="1371600" lvl="2"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3pPr>
            <a:lvl4pPr marL="1828800" lvl="3"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4pPr>
            <a:lvl5pPr marL="2286000" lvl="4"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5pPr>
            <a:lvl6pPr marL="2743200" lvl="5"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6pPr>
            <a:lvl7pPr marL="3200400" lvl="6"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7pPr>
            <a:lvl8pPr marL="3657600" lvl="7" indent="-298450" rtl="0">
              <a:lnSpc>
                <a:spcPct val="115000"/>
              </a:lnSpc>
              <a:spcBef>
                <a:spcPts val="1200"/>
              </a:spcBef>
              <a:spcAft>
                <a:spcPts val="0"/>
              </a:spcAft>
              <a:buSzPts val="1100"/>
              <a:buFont typeface="Proxima Nova"/>
              <a:buChar char="○"/>
              <a:defRPr>
                <a:latin typeface="Proxima Nova"/>
                <a:ea typeface="Proxima Nova"/>
                <a:cs typeface="Proxima Nova"/>
                <a:sym typeface="Proxima Nova"/>
              </a:defRPr>
            </a:lvl8pPr>
            <a:lvl9pPr marL="4114800" lvl="8" indent="-298450" rtl="0">
              <a:lnSpc>
                <a:spcPct val="115000"/>
              </a:lnSpc>
              <a:spcBef>
                <a:spcPts val="1200"/>
              </a:spcBef>
              <a:spcAft>
                <a:spcPts val="1200"/>
              </a:spcAft>
              <a:buSzPts val="1100"/>
              <a:buFont typeface="Proxima Nova"/>
              <a:buChar char="■"/>
              <a:defRPr>
                <a:latin typeface="Proxima Nova"/>
                <a:ea typeface="Proxima Nova"/>
                <a:cs typeface="Proxima Nova"/>
                <a:sym typeface="Proxima Nova"/>
              </a:defRPr>
            </a:lvl9pPr>
          </a:lstStyle>
          <a:p>
            <a:endParaRPr/>
          </a:p>
        </p:txBody>
      </p:sp>
      <p:sp>
        <p:nvSpPr>
          <p:cNvPr id="232" name="Google Shape;232;p18"/>
          <p:cNvSpPr/>
          <p:nvPr/>
        </p:nvSpPr>
        <p:spPr>
          <a:xfrm>
            <a:off x="-290700" y="298001"/>
            <a:ext cx="548700" cy="548700"/>
          </a:xfrm>
          <a:prstGeom prst="pie">
            <a:avLst>
              <a:gd name="adj1" fmla="val 16250806"/>
              <a:gd name="adj2" fmla="val 535177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txBox="1">
            <a:spLocks noGrp="1"/>
          </p:cNvSpPr>
          <p:nvPr>
            <p:ph type="sldNum" idx="12"/>
          </p:nvPr>
        </p:nvSpPr>
        <p:spPr>
          <a:xfrm>
            <a:off x="-68600" y="4795154"/>
            <a:ext cx="251700" cy="393600"/>
          </a:xfrm>
          <a:prstGeom prst="rect">
            <a:avLst/>
          </a:prstGeom>
        </p:spPr>
        <p:txBody>
          <a:bodyPr spcFirstLastPara="1" wrap="square" lIns="91425" tIns="91425" rIns="91425" bIns="91425" anchor="ctr" anchorCtr="0">
            <a:normAutofit/>
          </a:bodyPr>
          <a:lstStyle>
            <a:lvl1pPr lvl="0" indent="68850" algn="r" rtl="0">
              <a:buNone/>
              <a:defRPr sz="800">
                <a:solidFill>
                  <a:srgbClr val="9E9E9E"/>
                </a:solidFill>
                <a:latin typeface="Proxima Nova"/>
                <a:ea typeface="Proxima Nova"/>
                <a:cs typeface="Proxima Nova"/>
                <a:sym typeface="Proxima Nova"/>
              </a:defRPr>
            </a:lvl1pPr>
            <a:lvl2pPr lvl="1" indent="68850" algn="r" rtl="0">
              <a:buNone/>
              <a:defRPr sz="800">
                <a:solidFill>
                  <a:srgbClr val="9E9E9E"/>
                </a:solidFill>
                <a:latin typeface="Proxima Nova"/>
                <a:ea typeface="Proxima Nova"/>
                <a:cs typeface="Proxima Nova"/>
                <a:sym typeface="Proxima Nova"/>
              </a:defRPr>
            </a:lvl2pPr>
            <a:lvl3pPr lvl="2" indent="68850" algn="r" rtl="0">
              <a:buNone/>
              <a:defRPr sz="800">
                <a:solidFill>
                  <a:srgbClr val="9E9E9E"/>
                </a:solidFill>
                <a:latin typeface="Proxima Nova"/>
                <a:ea typeface="Proxima Nova"/>
                <a:cs typeface="Proxima Nova"/>
                <a:sym typeface="Proxima Nova"/>
              </a:defRPr>
            </a:lvl3pPr>
            <a:lvl4pPr lvl="3" indent="68850" algn="r" rtl="0">
              <a:buNone/>
              <a:defRPr sz="800">
                <a:solidFill>
                  <a:srgbClr val="9E9E9E"/>
                </a:solidFill>
                <a:latin typeface="Proxima Nova"/>
                <a:ea typeface="Proxima Nova"/>
                <a:cs typeface="Proxima Nova"/>
                <a:sym typeface="Proxima Nova"/>
              </a:defRPr>
            </a:lvl4pPr>
            <a:lvl5pPr lvl="4" indent="68850" algn="r" rtl="0">
              <a:buNone/>
              <a:defRPr sz="800">
                <a:solidFill>
                  <a:srgbClr val="9E9E9E"/>
                </a:solidFill>
                <a:latin typeface="Proxima Nova"/>
                <a:ea typeface="Proxima Nova"/>
                <a:cs typeface="Proxima Nova"/>
                <a:sym typeface="Proxima Nova"/>
              </a:defRPr>
            </a:lvl5pPr>
            <a:lvl6pPr lvl="5" indent="68850" algn="r" rtl="0">
              <a:buNone/>
              <a:defRPr sz="800">
                <a:solidFill>
                  <a:srgbClr val="9E9E9E"/>
                </a:solidFill>
                <a:latin typeface="Proxima Nova"/>
                <a:ea typeface="Proxima Nova"/>
                <a:cs typeface="Proxima Nova"/>
                <a:sym typeface="Proxima Nova"/>
              </a:defRPr>
            </a:lvl6pPr>
            <a:lvl7pPr lvl="6" indent="68850" algn="r" rtl="0">
              <a:buNone/>
              <a:defRPr sz="800">
                <a:solidFill>
                  <a:srgbClr val="9E9E9E"/>
                </a:solidFill>
                <a:latin typeface="Proxima Nova"/>
                <a:ea typeface="Proxima Nova"/>
                <a:cs typeface="Proxima Nova"/>
                <a:sym typeface="Proxima Nova"/>
              </a:defRPr>
            </a:lvl7pPr>
            <a:lvl8pPr lvl="7" indent="68850" algn="r" rtl="0">
              <a:buNone/>
              <a:defRPr sz="800">
                <a:solidFill>
                  <a:srgbClr val="9E9E9E"/>
                </a:solidFill>
                <a:latin typeface="Proxima Nova"/>
                <a:ea typeface="Proxima Nova"/>
                <a:cs typeface="Proxima Nova"/>
                <a:sym typeface="Proxima Nova"/>
              </a:defRPr>
            </a:lvl8pPr>
            <a:lvl9pPr lvl="8" indent="68850" algn="r" rtl="0">
              <a:buNone/>
              <a:defRPr sz="800">
                <a:solidFill>
                  <a:srgbClr val="9E9E9E"/>
                </a:solidFill>
                <a:latin typeface="Proxima Nova"/>
                <a:ea typeface="Proxima Nova"/>
                <a:cs typeface="Proxima Nova"/>
                <a:sym typeface="Proxima Nova"/>
              </a:defRPr>
            </a:lvl9pPr>
          </a:lstStyle>
          <a:p>
            <a:pPr marL="0" lvl="0" indent="68850" algn="r"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85">
          <p15:clr>
            <a:srgbClr val="FA7B17"/>
          </p15:clr>
        </p15:guide>
        <p15:guide id="2" orient="horz" pos="3183">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1">
  <p:cSld name="CUSTOM_1">
    <p:spTree>
      <p:nvGrpSpPr>
        <p:cNvPr id="1" name="Shape 244"/>
        <p:cNvGrpSpPr/>
        <p:nvPr/>
      </p:nvGrpSpPr>
      <p:grpSpPr>
        <a:xfrm>
          <a:off x="0" y="0"/>
          <a:ext cx="0" cy="0"/>
          <a:chOff x="0" y="0"/>
          <a:chExt cx="0" cy="0"/>
        </a:xfrm>
      </p:grpSpPr>
      <p:sp>
        <p:nvSpPr>
          <p:cNvPr id="245" name="Google Shape;245;p21"/>
          <p:cNvSpPr txBox="1">
            <a:spLocks noGrp="1"/>
          </p:cNvSpPr>
          <p:nvPr>
            <p:ph type="body" idx="1"/>
          </p:nvPr>
        </p:nvSpPr>
        <p:spPr>
          <a:xfrm>
            <a:off x="3845975" y="955225"/>
            <a:ext cx="4875900" cy="3416400"/>
          </a:xfrm>
          <a:prstGeom prst="rect">
            <a:avLst/>
          </a:prstGeom>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rgbClr val="FF8E26"/>
              </a:buClr>
              <a:buSzPts val="1300"/>
              <a:buFont typeface="Proxima Nova"/>
              <a:buChar char="●"/>
              <a:defRPr>
                <a:solidFill>
                  <a:schemeClr val="dk1"/>
                </a:solidFill>
                <a:latin typeface="Proxima Nova"/>
                <a:ea typeface="Proxima Nova"/>
                <a:cs typeface="Proxima Nova"/>
                <a:sym typeface="Proxima Nova"/>
              </a:defRPr>
            </a:lvl1pPr>
            <a:lvl2pPr marL="914400" lvl="1" indent="-298450" rtl="0">
              <a:lnSpc>
                <a:spcPct val="115000"/>
              </a:lnSpc>
              <a:spcBef>
                <a:spcPts val="1200"/>
              </a:spcBef>
              <a:spcAft>
                <a:spcPts val="0"/>
              </a:spcAft>
              <a:buClr>
                <a:schemeClr val="dk1"/>
              </a:buClr>
              <a:buSzPts val="1100"/>
              <a:buFont typeface="Proxima Nova"/>
              <a:buChar char="○"/>
              <a:defRPr>
                <a:solidFill>
                  <a:schemeClr val="dk1"/>
                </a:solidFill>
                <a:latin typeface="Proxima Nova"/>
                <a:ea typeface="Proxima Nova"/>
                <a:cs typeface="Proxima Nova"/>
                <a:sym typeface="Proxima Nova"/>
              </a:defRPr>
            </a:lvl2pPr>
            <a:lvl3pPr marL="1371600" lvl="2" indent="-298450" rtl="0">
              <a:lnSpc>
                <a:spcPct val="115000"/>
              </a:lnSpc>
              <a:spcBef>
                <a:spcPts val="1200"/>
              </a:spcBef>
              <a:spcAft>
                <a:spcPts val="0"/>
              </a:spcAft>
              <a:buClr>
                <a:schemeClr val="dk1"/>
              </a:buClr>
              <a:buSzPts val="1100"/>
              <a:buFont typeface="Proxima Nova"/>
              <a:buChar char="■"/>
              <a:defRPr>
                <a:solidFill>
                  <a:schemeClr val="dk1"/>
                </a:solidFill>
                <a:latin typeface="Proxima Nova"/>
                <a:ea typeface="Proxima Nova"/>
                <a:cs typeface="Proxima Nova"/>
                <a:sym typeface="Proxima Nova"/>
              </a:defRPr>
            </a:lvl3pPr>
            <a:lvl4pPr marL="1828800" lvl="3" indent="-298450" rtl="0">
              <a:lnSpc>
                <a:spcPct val="115000"/>
              </a:lnSpc>
              <a:spcBef>
                <a:spcPts val="1200"/>
              </a:spcBef>
              <a:spcAft>
                <a:spcPts val="0"/>
              </a:spcAft>
              <a:buClr>
                <a:schemeClr val="dk1"/>
              </a:buClr>
              <a:buSzPts val="1100"/>
              <a:buFont typeface="Proxima Nova"/>
              <a:buChar char="●"/>
              <a:defRPr>
                <a:solidFill>
                  <a:schemeClr val="dk1"/>
                </a:solidFill>
                <a:latin typeface="Proxima Nova"/>
                <a:ea typeface="Proxima Nova"/>
                <a:cs typeface="Proxima Nova"/>
                <a:sym typeface="Proxima Nova"/>
              </a:defRPr>
            </a:lvl4pPr>
            <a:lvl5pPr marL="2286000" lvl="4" indent="-298450" rtl="0">
              <a:lnSpc>
                <a:spcPct val="115000"/>
              </a:lnSpc>
              <a:spcBef>
                <a:spcPts val="1200"/>
              </a:spcBef>
              <a:spcAft>
                <a:spcPts val="0"/>
              </a:spcAft>
              <a:buClr>
                <a:schemeClr val="dk1"/>
              </a:buClr>
              <a:buSzPts val="1100"/>
              <a:buFont typeface="Proxima Nova"/>
              <a:buChar char="○"/>
              <a:defRPr>
                <a:solidFill>
                  <a:schemeClr val="dk1"/>
                </a:solidFill>
                <a:latin typeface="Proxima Nova"/>
                <a:ea typeface="Proxima Nova"/>
                <a:cs typeface="Proxima Nova"/>
                <a:sym typeface="Proxima Nova"/>
              </a:defRPr>
            </a:lvl5pPr>
            <a:lvl6pPr marL="2743200" lvl="5" indent="-298450" rtl="0">
              <a:lnSpc>
                <a:spcPct val="115000"/>
              </a:lnSpc>
              <a:spcBef>
                <a:spcPts val="1200"/>
              </a:spcBef>
              <a:spcAft>
                <a:spcPts val="0"/>
              </a:spcAft>
              <a:buClr>
                <a:schemeClr val="dk1"/>
              </a:buClr>
              <a:buSzPts val="1100"/>
              <a:buFont typeface="Proxima Nova"/>
              <a:buChar char="■"/>
              <a:defRPr>
                <a:solidFill>
                  <a:schemeClr val="dk1"/>
                </a:solidFill>
                <a:latin typeface="Proxima Nova"/>
                <a:ea typeface="Proxima Nova"/>
                <a:cs typeface="Proxima Nova"/>
                <a:sym typeface="Proxima Nova"/>
              </a:defRPr>
            </a:lvl6pPr>
            <a:lvl7pPr marL="3200400" lvl="6" indent="-298450" rtl="0">
              <a:lnSpc>
                <a:spcPct val="115000"/>
              </a:lnSpc>
              <a:spcBef>
                <a:spcPts val="1200"/>
              </a:spcBef>
              <a:spcAft>
                <a:spcPts val="0"/>
              </a:spcAft>
              <a:buClr>
                <a:schemeClr val="dk1"/>
              </a:buClr>
              <a:buSzPts val="1100"/>
              <a:buFont typeface="Proxima Nova"/>
              <a:buChar char="●"/>
              <a:defRPr>
                <a:solidFill>
                  <a:schemeClr val="dk1"/>
                </a:solidFill>
                <a:latin typeface="Proxima Nova"/>
                <a:ea typeface="Proxima Nova"/>
                <a:cs typeface="Proxima Nova"/>
                <a:sym typeface="Proxima Nova"/>
              </a:defRPr>
            </a:lvl7pPr>
            <a:lvl8pPr marL="3657600" lvl="7" indent="-298450" rtl="0">
              <a:lnSpc>
                <a:spcPct val="115000"/>
              </a:lnSpc>
              <a:spcBef>
                <a:spcPts val="1200"/>
              </a:spcBef>
              <a:spcAft>
                <a:spcPts val="0"/>
              </a:spcAft>
              <a:buClr>
                <a:schemeClr val="dk1"/>
              </a:buClr>
              <a:buSzPts val="1100"/>
              <a:buFont typeface="Proxima Nova"/>
              <a:buChar char="○"/>
              <a:defRPr>
                <a:solidFill>
                  <a:schemeClr val="dk1"/>
                </a:solidFill>
                <a:latin typeface="Proxima Nova"/>
                <a:ea typeface="Proxima Nova"/>
                <a:cs typeface="Proxima Nova"/>
                <a:sym typeface="Proxima Nova"/>
              </a:defRPr>
            </a:lvl8pPr>
            <a:lvl9pPr marL="4114800" lvl="8" indent="-298450" rtl="0">
              <a:lnSpc>
                <a:spcPct val="115000"/>
              </a:lnSpc>
              <a:spcBef>
                <a:spcPts val="1200"/>
              </a:spcBef>
              <a:spcAft>
                <a:spcPts val="1200"/>
              </a:spcAft>
              <a:buClr>
                <a:schemeClr val="dk1"/>
              </a:buClr>
              <a:buSzPts val="1100"/>
              <a:buFont typeface="Proxima Nova"/>
              <a:buChar char="■"/>
              <a:defRPr>
                <a:solidFill>
                  <a:schemeClr val="dk1"/>
                </a:solidFill>
                <a:latin typeface="Proxima Nova"/>
                <a:ea typeface="Proxima Nova"/>
                <a:cs typeface="Proxima Nova"/>
                <a:sym typeface="Proxima Nova"/>
              </a:defRPr>
            </a:lvl9pPr>
          </a:lstStyle>
          <a:p>
            <a:endParaRPr/>
          </a:p>
        </p:txBody>
      </p:sp>
      <p:pic>
        <p:nvPicPr>
          <p:cNvPr id="246" name="Google Shape;246;p21"/>
          <p:cNvPicPr preferRelativeResize="0"/>
          <p:nvPr/>
        </p:nvPicPr>
        <p:blipFill>
          <a:blip r:embed="rId2">
            <a:alphaModFix/>
          </a:blip>
          <a:stretch>
            <a:fillRect/>
          </a:stretch>
        </p:blipFill>
        <p:spPr>
          <a:xfrm>
            <a:off x="610077" y="1037023"/>
            <a:ext cx="3073397" cy="3069450"/>
          </a:xfrm>
          <a:prstGeom prst="rect">
            <a:avLst/>
          </a:prstGeom>
          <a:noFill/>
          <a:ln>
            <a:noFill/>
          </a:ln>
        </p:spPr>
      </p:pic>
      <p:sp>
        <p:nvSpPr>
          <p:cNvPr id="247" name="Google Shape;247;p21"/>
          <p:cNvSpPr txBox="1">
            <a:spLocks noGrp="1"/>
          </p:cNvSpPr>
          <p:nvPr>
            <p:ph type="title"/>
          </p:nvPr>
        </p:nvSpPr>
        <p:spPr>
          <a:xfrm>
            <a:off x="864900" y="1462500"/>
            <a:ext cx="2489100" cy="2218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200"/>
              <a:buNone/>
              <a:defRPr sz="32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drive.google.com/file/d/1JsVbhBP4UxxSz_JLXBYQNDU1CevSffRa/view"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gif"/><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2"/>
          <p:cNvSpPr txBox="1"/>
          <p:nvPr/>
        </p:nvSpPr>
        <p:spPr>
          <a:xfrm>
            <a:off x="1880100" y="319100"/>
            <a:ext cx="72639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500" b="1">
                <a:solidFill>
                  <a:srgbClr val="FF8E26"/>
                </a:solidFill>
                <a:latin typeface="Lato"/>
                <a:ea typeface="Lato"/>
                <a:cs typeface="Lato"/>
                <a:sym typeface="Lato"/>
              </a:rPr>
              <a:t>Securing Networks: </a:t>
            </a:r>
            <a:endParaRPr sz="3500" b="1">
              <a:solidFill>
                <a:srgbClr val="FF8E26"/>
              </a:solidFill>
              <a:latin typeface="Lato"/>
              <a:ea typeface="Lato"/>
              <a:cs typeface="Lato"/>
              <a:sym typeface="Lato"/>
            </a:endParaRPr>
          </a:p>
          <a:p>
            <a:pPr marL="0" lvl="0" indent="0" algn="l" rtl="0">
              <a:spcBef>
                <a:spcPts val="0"/>
              </a:spcBef>
              <a:spcAft>
                <a:spcPts val="0"/>
              </a:spcAft>
              <a:buNone/>
            </a:pPr>
            <a:r>
              <a:rPr lang="en-GB" sz="3500" b="1">
                <a:solidFill>
                  <a:srgbClr val="FF8E26"/>
                </a:solidFill>
                <a:latin typeface="Lato"/>
                <a:ea typeface="Lato"/>
                <a:cs typeface="Lato"/>
                <a:sym typeface="Lato"/>
              </a:rPr>
              <a:t>Navigating the Zero Trust Paradigm with SSH and NIDS</a:t>
            </a:r>
            <a:endParaRPr sz="3500" b="1">
              <a:solidFill>
                <a:srgbClr val="FF8E26"/>
              </a:solidFill>
              <a:latin typeface="Lato"/>
              <a:ea typeface="Lato"/>
              <a:cs typeface="Lato"/>
              <a:sym typeface="Lato"/>
            </a:endParaRPr>
          </a:p>
        </p:txBody>
      </p:sp>
      <p:sp>
        <p:nvSpPr>
          <p:cNvPr id="253" name="Google Shape;253;p22"/>
          <p:cNvSpPr txBox="1"/>
          <p:nvPr/>
        </p:nvSpPr>
        <p:spPr>
          <a:xfrm>
            <a:off x="5510125" y="2833900"/>
            <a:ext cx="3007800" cy="549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GB" sz="1600" b="1">
                <a:solidFill>
                  <a:srgbClr val="FFEC3F"/>
                </a:solidFill>
                <a:latin typeface="Proxima Nova"/>
                <a:ea typeface="Proxima Nova"/>
                <a:cs typeface="Proxima Nova"/>
                <a:sym typeface="Proxima Nova"/>
              </a:rPr>
              <a:t>Geethika Sai Kallaganti</a:t>
            </a:r>
            <a:endParaRPr sz="1600" b="1">
              <a:solidFill>
                <a:srgbClr val="FFEC3F"/>
              </a:solidFill>
              <a:latin typeface="Proxima Nova"/>
              <a:ea typeface="Proxima Nova"/>
              <a:cs typeface="Proxima Nova"/>
              <a:sym typeface="Proxima Nova"/>
            </a:endParaRPr>
          </a:p>
        </p:txBody>
      </p:sp>
      <p:sp>
        <p:nvSpPr>
          <p:cNvPr id="254" name="Google Shape;254;p22"/>
          <p:cNvSpPr txBox="1"/>
          <p:nvPr/>
        </p:nvSpPr>
        <p:spPr>
          <a:xfrm>
            <a:off x="5510125" y="4007225"/>
            <a:ext cx="3171600" cy="549600"/>
          </a:xfrm>
          <a:prstGeom prst="rect">
            <a:avLst/>
          </a:prstGeom>
          <a:noFill/>
          <a:ln>
            <a:noFill/>
          </a:ln>
        </p:spPr>
        <p:txBody>
          <a:bodyPr spcFirstLastPara="1" wrap="square" lIns="91425" tIns="91425" rIns="91425" bIns="91425" anchor="ctr" anchorCtr="0">
            <a:noAutofit/>
          </a:bodyPr>
          <a:lstStyle/>
          <a:p>
            <a:pPr marL="0" lvl="0" indent="0" algn="l" rtl="0">
              <a:lnSpc>
                <a:spcPct val="175000"/>
              </a:lnSpc>
              <a:spcBef>
                <a:spcPts val="0"/>
              </a:spcBef>
              <a:spcAft>
                <a:spcPts val="0"/>
              </a:spcAft>
              <a:buNone/>
            </a:pPr>
            <a:r>
              <a:rPr lang="en-GB" sz="1600" b="1">
                <a:solidFill>
                  <a:srgbClr val="FFEC3F"/>
                </a:solidFill>
                <a:latin typeface="Proxima Nova"/>
                <a:ea typeface="Proxima Nova"/>
                <a:cs typeface="Proxima Nova"/>
                <a:sym typeface="Proxima Nova"/>
              </a:rPr>
              <a:t>Guna Sindhu Priya Singamaneni</a:t>
            </a:r>
            <a:endParaRPr sz="1600" b="1">
              <a:solidFill>
                <a:srgbClr val="FFEC3F"/>
              </a:solidFill>
              <a:latin typeface="Proxima Nova"/>
              <a:ea typeface="Proxima Nova"/>
              <a:cs typeface="Proxima Nova"/>
              <a:sym typeface="Proxima Nova"/>
            </a:endParaRPr>
          </a:p>
        </p:txBody>
      </p:sp>
      <p:sp>
        <p:nvSpPr>
          <p:cNvPr id="255" name="Google Shape;255;p22"/>
          <p:cNvSpPr txBox="1"/>
          <p:nvPr/>
        </p:nvSpPr>
        <p:spPr>
          <a:xfrm>
            <a:off x="5510125" y="3420550"/>
            <a:ext cx="3484200" cy="549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GB" sz="1600" b="1">
                <a:solidFill>
                  <a:srgbClr val="FFEC3F"/>
                </a:solidFill>
                <a:latin typeface="Proxima Nova"/>
                <a:ea typeface="Proxima Nova"/>
                <a:cs typeface="Proxima Nova"/>
                <a:sym typeface="Proxima Nova"/>
              </a:rPr>
              <a:t>Deepthi Gatla</a:t>
            </a:r>
            <a:endParaRPr sz="1600" b="1">
              <a:solidFill>
                <a:srgbClr val="FFEC3F"/>
              </a:solidFill>
              <a:latin typeface="Proxima Nova"/>
              <a:ea typeface="Proxima Nova"/>
              <a:cs typeface="Proxima Nova"/>
              <a:sym typeface="Proxima Nova"/>
            </a:endParaRPr>
          </a:p>
        </p:txBody>
      </p:sp>
      <p:sp>
        <p:nvSpPr>
          <p:cNvPr id="256" name="Google Shape;256;p22"/>
          <p:cNvSpPr txBox="1"/>
          <p:nvPr/>
        </p:nvSpPr>
        <p:spPr>
          <a:xfrm>
            <a:off x="5510125" y="2293100"/>
            <a:ext cx="3097200" cy="549600"/>
          </a:xfrm>
          <a:prstGeom prst="rect">
            <a:avLst/>
          </a:prstGeom>
          <a:noFill/>
          <a:ln>
            <a:noFill/>
          </a:ln>
        </p:spPr>
        <p:txBody>
          <a:bodyPr spcFirstLastPara="1" wrap="square" lIns="91425" tIns="91425" rIns="91425" bIns="91425" anchor="ctr" anchorCtr="0">
            <a:normAutofit fontScale="85000" lnSpcReduction="20000"/>
          </a:bodyPr>
          <a:lstStyle/>
          <a:p>
            <a:pPr marL="0" lvl="0" indent="0" algn="l" rtl="0">
              <a:lnSpc>
                <a:spcPct val="115000"/>
              </a:lnSpc>
              <a:spcBef>
                <a:spcPts val="0"/>
              </a:spcBef>
              <a:spcAft>
                <a:spcPts val="1200"/>
              </a:spcAft>
              <a:buNone/>
            </a:pPr>
            <a:r>
              <a:rPr lang="en-GB" sz="1600" b="1">
                <a:solidFill>
                  <a:srgbClr val="FFEC3F"/>
                </a:solidFill>
                <a:latin typeface="Proxima Nova"/>
                <a:ea typeface="Proxima Nova"/>
                <a:cs typeface="Proxima Nova"/>
                <a:sym typeface="Proxima Nova"/>
              </a:rPr>
              <a:t>Chilappagari Anantha Krishna</a:t>
            </a:r>
            <a:endParaRPr sz="1600">
              <a:solidFill>
                <a:srgbClr val="FFEC3F"/>
              </a:solidFill>
              <a:latin typeface="Proxima Nova"/>
              <a:ea typeface="Proxima Nova"/>
              <a:cs typeface="Proxima Nova"/>
              <a:sym typeface="Proxima Nova"/>
            </a:endParaRPr>
          </a:p>
        </p:txBody>
      </p:sp>
      <p:sp>
        <p:nvSpPr>
          <p:cNvPr id="257" name="Google Shape;257;p22"/>
          <p:cNvSpPr/>
          <p:nvPr/>
        </p:nvSpPr>
        <p:spPr>
          <a:xfrm>
            <a:off x="4956773" y="2951016"/>
            <a:ext cx="428400" cy="428400"/>
          </a:xfrm>
          <a:prstGeom prst="ellipse">
            <a:avLst/>
          </a:prstGeom>
          <a:solidFill>
            <a:srgbClr val="FFFFFF"/>
          </a:solidFill>
          <a:ln w="38100" cap="flat" cmpd="sng">
            <a:solidFill>
              <a:srgbClr val="FCD3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2000">
                <a:latin typeface="Proxima Nova"/>
                <a:ea typeface="Proxima Nova"/>
                <a:cs typeface="Proxima Nova"/>
                <a:sym typeface="Proxima Nova"/>
              </a:rPr>
              <a:t>2</a:t>
            </a:r>
            <a:endParaRPr sz="2000">
              <a:latin typeface="Proxima Nova"/>
              <a:ea typeface="Proxima Nova"/>
              <a:cs typeface="Proxima Nova"/>
              <a:sym typeface="Proxima Nova"/>
            </a:endParaRPr>
          </a:p>
        </p:txBody>
      </p:sp>
      <p:sp>
        <p:nvSpPr>
          <p:cNvPr id="258" name="Google Shape;258;p22"/>
          <p:cNvSpPr/>
          <p:nvPr/>
        </p:nvSpPr>
        <p:spPr>
          <a:xfrm>
            <a:off x="4956773" y="3535020"/>
            <a:ext cx="428400" cy="428400"/>
          </a:xfrm>
          <a:prstGeom prst="ellipse">
            <a:avLst/>
          </a:prstGeom>
          <a:solidFill>
            <a:srgbClr val="FFFFFF"/>
          </a:solidFill>
          <a:ln w="38100" cap="flat" cmpd="sng">
            <a:solidFill>
              <a:srgbClr val="FCD3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2000">
                <a:latin typeface="Proxima Nova"/>
                <a:ea typeface="Proxima Nova"/>
                <a:cs typeface="Proxima Nova"/>
                <a:sym typeface="Proxima Nova"/>
              </a:rPr>
              <a:t>3</a:t>
            </a:r>
            <a:endParaRPr sz="2000">
              <a:latin typeface="Proxima Nova"/>
              <a:ea typeface="Proxima Nova"/>
              <a:cs typeface="Proxima Nova"/>
              <a:sym typeface="Proxima Nova"/>
            </a:endParaRPr>
          </a:p>
        </p:txBody>
      </p:sp>
      <p:sp>
        <p:nvSpPr>
          <p:cNvPr id="259" name="Google Shape;259;p22"/>
          <p:cNvSpPr/>
          <p:nvPr/>
        </p:nvSpPr>
        <p:spPr>
          <a:xfrm>
            <a:off x="4956773" y="4119024"/>
            <a:ext cx="428400" cy="428400"/>
          </a:xfrm>
          <a:prstGeom prst="ellipse">
            <a:avLst/>
          </a:prstGeom>
          <a:solidFill>
            <a:srgbClr val="FFFFFF"/>
          </a:solidFill>
          <a:ln w="38100" cap="flat" cmpd="sng">
            <a:solidFill>
              <a:srgbClr val="FCD3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2000">
                <a:latin typeface="Proxima Nova"/>
                <a:ea typeface="Proxima Nova"/>
                <a:cs typeface="Proxima Nova"/>
                <a:sym typeface="Proxima Nova"/>
              </a:rPr>
              <a:t>4</a:t>
            </a:r>
            <a:endParaRPr sz="2000">
              <a:latin typeface="Proxima Nova"/>
              <a:ea typeface="Proxima Nova"/>
              <a:cs typeface="Proxima Nova"/>
              <a:sym typeface="Proxima Nova"/>
            </a:endParaRPr>
          </a:p>
        </p:txBody>
      </p:sp>
      <p:sp>
        <p:nvSpPr>
          <p:cNvPr id="260" name="Google Shape;260;p22"/>
          <p:cNvSpPr/>
          <p:nvPr/>
        </p:nvSpPr>
        <p:spPr>
          <a:xfrm>
            <a:off x="4956773" y="4703024"/>
            <a:ext cx="428400" cy="428400"/>
          </a:xfrm>
          <a:prstGeom prst="ellipse">
            <a:avLst/>
          </a:prstGeom>
          <a:solidFill>
            <a:srgbClr val="FFFFFF"/>
          </a:solidFill>
          <a:ln w="38100" cap="flat" cmpd="sng">
            <a:solidFill>
              <a:srgbClr val="FCD3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2000">
                <a:latin typeface="Proxima Nova"/>
                <a:ea typeface="Proxima Nova"/>
                <a:cs typeface="Proxima Nova"/>
                <a:sym typeface="Proxima Nova"/>
              </a:rPr>
              <a:t>5</a:t>
            </a:r>
            <a:endParaRPr sz="2000">
              <a:latin typeface="Proxima Nova"/>
              <a:ea typeface="Proxima Nova"/>
              <a:cs typeface="Proxima Nova"/>
              <a:sym typeface="Proxima Nova"/>
            </a:endParaRPr>
          </a:p>
        </p:txBody>
      </p:sp>
      <p:sp>
        <p:nvSpPr>
          <p:cNvPr id="261" name="Google Shape;261;p22"/>
          <p:cNvSpPr txBox="1"/>
          <p:nvPr/>
        </p:nvSpPr>
        <p:spPr>
          <a:xfrm>
            <a:off x="5510125" y="4593900"/>
            <a:ext cx="3007800" cy="549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GB" sz="1600" b="1">
                <a:solidFill>
                  <a:srgbClr val="FFEC3F"/>
                </a:solidFill>
                <a:latin typeface="Proxima Nova"/>
                <a:ea typeface="Proxima Nova"/>
                <a:cs typeface="Proxima Nova"/>
                <a:sym typeface="Proxima Nova"/>
              </a:rPr>
              <a:t>Deva Tulasi Komatineni</a:t>
            </a:r>
            <a:endParaRPr sz="1600" b="1">
              <a:solidFill>
                <a:srgbClr val="FFEC3F"/>
              </a:solidFill>
              <a:latin typeface="Proxima Nova"/>
              <a:ea typeface="Proxima Nova"/>
              <a:cs typeface="Proxima Nova"/>
              <a:sym typeface="Proxima Nova"/>
            </a:endParaRPr>
          </a:p>
        </p:txBody>
      </p:sp>
      <p:sp>
        <p:nvSpPr>
          <p:cNvPr id="262" name="Google Shape;262;p22"/>
          <p:cNvSpPr/>
          <p:nvPr/>
        </p:nvSpPr>
        <p:spPr>
          <a:xfrm>
            <a:off x="4956773" y="2425491"/>
            <a:ext cx="428400" cy="428400"/>
          </a:xfrm>
          <a:prstGeom prst="ellipse">
            <a:avLst/>
          </a:prstGeom>
          <a:solidFill>
            <a:srgbClr val="FFFFFF"/>
          </a:solidFill>
          <a:ln w="38100" cap="flat" cmpd="sng">
            <a:solidFill>
              <a:srgbClr val="FCD3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GB" sz="2000">
                <a:latin typeface="Proxima Nova"/>
                <a:ea typeface="Proxima Nova"/>
                <a:cs typeface="Proxima Nova"/>
                <a:sym typeface="Proxima Nova"/>
              </a:rPr>
              <a:t>1</a:t>
            </a:r>
            <a:endParaRPr sz="2000">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32"/>
          <p:cNvPicPr preferRelativeResize="0"/>
          <p:nvPr/>
        </p:nvPicPr>
        <p:blipFill>
          <a:blip r:embed="rId3">
            <a:alphaModFix/>
          </a:blip>
          <a:stretch>
            <a:fillRect/>
          </a:stretch>
        </p:blipFill>
        <p:spPr>
          <a:xfrm>
            <a:off x="8085100" y="1908125"/>
            <a:ext cx="1190625" cy="1200150"/>
          </a:xfrm>
          <a:prstGeom prst="rect">
            <a:avLst/>
          </a:prstGeom>
          <a:noFill/>
          <a:ln>
            <a:noFill/>
          </a:ln>
        </p:spPr>
      </p:pic>
      <p:pic>
        <p:nvPicPr>
          <p:cNvPr id="367" name="Google Shape;367;p32"/>
          <p:cNvPicPr preferRelativeResize="0"/>
          <p:nvPr/>
        </p:nvPicPr>
        <p:blipFill>
          <a:blip r:embed="rId4">
            <a:alphaModFix/>
          </a:blip>
          <a:stretch>
            <a:fillRect/>
          </a:stretch>
        </p:blipFill>
        <p:spPr>
          <a:xfrm>
            <a:off x="3775163" y="1810100"/>
            <a:ext cx="1190625" cy="1200150"/>
          </a:xfrm>
          <a:prstGeom prst="rect">
            <a:avLst/>
          </a:prstGeom>
          <a:noFill/>
          <a:ln>
            <a:noFill/>
          </a:ln>
        </p:spPr>
      </p:pic>
      <p:pic>
        <p:nvPicPr>
          <p:cNvPr id="368" name="Google Shape;368;p32"/>
          <p:cNvPicPr preferRelativeResize="0"/>
          <p:nvPr/>
        </p:nvPicPr>
        <p:blipFill>
          <a:blip r:embed="rId5">
            <a:alphaModFix/>
          </a:blip>
          <a:stretch>
            <a:fillRect/>
          </a:stretch>
        </p:blipFill>
        <p:spPr>
          <a:xfrm>
            <a:off x="303675" y="1971675"/>
            <a:ext cx="1190625" cy="1200150"/>
          </a:xfrm>
          <a:prstGeom prst="rect">
            <a:avLst/>
          </a:prstGeom>
          <a:noFill/>
          <a:ln>
            <a:noFill/>
          </a:ln>
        </p:spPr>
      </p:pic>
      <p:pic>
        <p:nvPicPr>
          <p:cNvPr id="369" name="Google Shape;369;p32"/>
          <p:cNvPicPr preferRelativeResize="0"/>
          <p:nvPr/>
        </p:nvPicPr>
        <p:blipFill>
          <a:blip r:embed="rId6">
            <a:alphaModFix/>
          </a:blip>
          <a:stretch>
            <a:fillRect/>
          </a:stretch>
        </p:blipFill>
        <p:spPr>
          <a:xfrm>
            <a:off x="6600200" y="1726700"/>
            <a:ext cx="1190625" cy="1200150"/>
          </a:xfrm>
          <a:prstGeom prst="rect">
            <a:avLst/>
          </a:prstGeom>
          <a:noFill/>
          <a:ln>
            <a:noFill/>
          </a:ln>
        </p:spPr>
      </p:pic>
      <p:pic>
        <p:nvPicPr>
          <p:cNvPr id="370" name="Google Shape;370;p32"/>
          <p:cNvPicPr preferRelativeResize="0"/>
          <p:nvPr/>
        </p:nvPicPr>
        <p:blipFill>
          <a:blip r:embed="rId7">
            <a:alphaModFix/>
          </a:blip>
          <a:stretch>
            <a:fillRect/>
          </a:stretch>
        </p:blipFill>
        <p:spPr>
          <a:xfrm>
            <a:off x="1986000" y="1908125"/>
            <a:ext cx="1190625" cy="1200150"/>
          </a:xfrm>
          <a:prstGeom prst="rect">
            <a:avLst/>
          </a:prstGeom>
          <a:noFill/>
          <a:ln>
            <a:noFill/>
          </a:ln>
        </p:spPr>
      </p:pic>
      <p:pic>
        <p:nvPicPr>
          <p:cNvPr id="371" name="Google Shape;371;p32"/>
          <p:cNvPicPr preferRelativeResize="0"/>
          <p:nvPr/>
        </p:nvPicPr>
        <p:blipFill>
          <a:blip r:embed="rId8">
            <a:alphaModFix/>
          </a:blip>
          <a:stretch>
            <a:fillRect/>
          </a:stretch>
        </p:blipFill>
        <p:spPr>
          <a:xfrm>
            <a:off x="5115288" y="1908113"/>
            <a:ext cx="1190625" cy="1200150"/>
          </a:xfrm>
          <a:prstGeom prst="rect">
            <a:avLst/>
          </a:prstGeom>
          <a:noFill/>
          <a:ln>
            <a:noFill/>
          </a:ln>
        </p:spPr>
      </p:pic>
      <p:sp>
        <p:nvSpPr>
          <p:cNvPr id="372" name="Google Shape;372;p32"/>
          <p:cNvSpPr txBox="1"/>
          <p:nvPr/>
        </p:nvSpPr>
        <p:spPr>
          <a:xfrm>
            <a:off x="383025" y="3452175"/>
            <a:ext cx="877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EC3F"/>
                </a:solidFill>
                <a:latin typeface="Lato"/>
                <a:ea typeface="Lato"/>
                <a:cs typeface="Lato"/>
                <a:sym typeface="Lato"/>
              </a:rPr>
              <a:t>LOGIN	                   VERIFY DATABASE	       REQUEST MFA	           MFA SENT          VERIFIED  LOGGED IN	     REPEAT</a:t>
            </a:r>
            <a:endParaRPr sz="1300">
              <a:solidFill>
                <a:srgbClr val="FFEC3F"/>
              </a:solidFill>
              <a:latin typeface="Lato"/>
              <a:ea typeface="Lato"/>
              <a:cs typeface="Lato"/>
              <a:sym typeface="Lato"/>
            </a:endParaRPr>
          </a:p>
        </p:txBody>
      </p:sp>
      <p:sp>
        <p:nvSpPr>
          <p:cNvPr id="373" name="Google Shape;373;p32"/>
          <p:cNvSpPr txBox="1"/>
          <p:nvPr/>
        </p:nvSpPr>
        <p:spPr>
          <a:xfrm>
            <a:off x="1214550" y="724375"/>
            <a:ext cx="6858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solidFill>
                  <a:srgbClr val="FFEC3F"/>
                </a:solidFill>
                <a:latin typeface="Lato"/>
                <a:ea typeface="Lato"/>
                <a:cs typeface="Lato"/>
                <a:sym typeface="Lato"/>
              </a:rPr>
              <a:t>ZTA FUNCTIONALITY USING MFA</a:t>
            </a:r>
            <a:endParaRPr sz="1900" b="1">
              <a:solidFill>
                <a:srgbClr val="FFEC3F"/>
              </a:solidFill>
              <a:latin typeface="Lato"/>
              <a:ea typeface="Lato"/>
              <a:cs typeface="Lato"/>
              <a:sym typeface="Lato"/>
            </a:endParaRPr>
          </a:p>
        </p:txBody>
      </p:sp>
      <p:sp>
        <p:nvSpPr>
          <p:cNvPr id="374" name="Google Shape;374;p32"/>
          <p:cNvSpPr/>
          <p:nvPr/>
        </p:nvSpPr>
        <p:spPr>
          <a:xfrm>
            <a:off x="7641450" y="2416350"/>
            <a:ext cx="432000" cy="310800"/>
          </a:xfrm>
          <a:prstGeom prst="rightArrow">
            <a:avLst>
              <a:gd name="adj1" fmla="val 50000"/>
              <a:gd name="adj2" fmla="val 50000"/>
            </a:avLst>
          </a:prstGeom>
          <a:solidFill>
            <a:srgbClr val="FFFFFF"/>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1494300" y="2416350"/>
            <a:ext cx="432000" cy="310800"/>
          </a:xfrm>
          <a:prstGeom prst="rightArrow">
            <a:avLst>
              <a:gd name="adj1" fmla="val 50000"/>
              <a:gd name="adj2" fmla="val 50000"/>
            </a:avLst>
          </a:prstGeom>
          <a:solidFill>
            <a:srgbClr val="FFFFFF"/>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3259900" y="2416350"/>
            <a:ext cx="432000" cy="310800"/>
          </a:xfrm>
          <a:prstGeom prst="rightArrow">
            <a:avLst>
              <a:gd name="adj1" fmla="val 50000"/>
              <a:gd name="adj2" fmla="val 50000"/>
            </a:avLst>
          </a:prstGeom>
          <a:solidFill>
            <a:srgbClr val="FFFFFF"/>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4777775" y="2416350"/>
            <a:ext cx="432000" cy="310800"/>
          </a:xfrm>
          <a:prstGeom prst="rightArrow">
            <a:avLst>
              <a:gd name="adj1" fmla="val 50000"/>
              <a:gd name="adj2" fmla="val 50000"/>
            </a:avLst>
          </a:prstGeom>
          <a:solidFill>
            <a:srgbClr val="FFFFFF"/>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6162312" y="2416350"/>
            <a:ext cx="432000" cy="310800"/>
          </a:xfrm>
          <a:prstGeom prst="rightArrow">
            <a:avLst>
              <a:gd name="adj1" fmla="val 50000"/>
              <a:gd name="adj2" fmla="val 50000"/>
            </a:avLst>
          </a:prstGeom>
          <a:solidFill>
            <a:srgbClr val="FFFFFF"/>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p:nvPr/>
        </p:nvSpPr>
        <p:spPr>
          <a:xfrm>
            <a:off x="924700" y="1762200"/>
            <a:ext cx="3324600" cy="1619100"/>
          </a:xfrm>
          <a:prstGeom prst="rect">
            <a:avLst/>
          </a:prstGeom>
          <a:noFill/>
          <a:ln>
            <a:noFill/>
          </a:ln>
        </p:spPr>
        <p:txBody>
          <a:bodyPr spcFirstLastPara="1" wrap="square" lIns="0" tIns="0" rIns="182875" bIns="91425" anchor="t" anchorCtr="0">
            <a:noAutofit/>
          </a:bodyPr>
          <a:lstStyle/>
          <a:p>
            <a:pPr marL="0" lvl="0" indent="0" algn="l" rtl="0">
              <a:lnSpc>
                <a:spcPct val="150000"/>
              </a:lnSpc>
              <a:spcBef>
                <a:spcPts val="0"/>
              </a:spcBef>
              <a:spcAft>
                <a:spcPts val="0"/>
              </a:spcAft>
              <a:buNone/>
            </a:pPr>
            <a:r>
              <a:rPr lang="en-GB" b="1">
                <a:solidFill>
                  <a:schemeClr val="dk1"/>
                </a:solidFill>
                <a:latin typeface="Proxima Nova"/>
                <a:ea typeface="Proxima Nova"/>
                <a:cs typeface="Proxima Nova"/>
                <a:sym typeface="Proxima Nova"/>
              </a:rPr>
              <a:t>Containers in the Cloud</a:t>
            </a:r>
            <a:endParaRPr b="1">
              <a:solidFill>
                <a:schemeClr val="dk1"/>
              </a:solidFill>
              <a:latin typeface="Proxima Nova"/>
              <a:ea typeface="Proxima Nova"/>
              <a:cs typeface="Proxima Nova"/>
              <a:sym typeface="Proxima Nova"/>
            </a:endParaRPr>
          </a:p>
          <a:p>
            <a:pPr marL="457200" lvl="0" indent="-298450" algn="l" rtl="0">
              <a:lnSpc>
                <a:spcPct val="150000"/>
              </a:lnSpc>
              <a:spcBef>
                <a:spcPts val="1200"/>
              </a:spcBef>
              <a:spcAft>
                <a:spcPts val="0"/>
              </a:spcAft>
              <a:buClr>
                <a:schemeClr val="dk1"/>
              </a:buClr>
              <a:buSzPts val="1100"/>
              <a:buFont typeface="Proxima Nova"/>
              <a:buChar char="●"/>
            </a:pPr>
            <a:r>
              <a:rPr lang="en-GB">
                <a:solidFill>
                  <a:schemeClr val="dk1"/>
                </a:solidFill>
                <a:latin typeface="Proxima Nova"/>
                <a:ea typeface="Proxima Nova"/>
                <a:cs typeface="Proxima Nova"/>
                <a:sym typeface="Proxima Nova"/>
              </a:rPr>
              <a:t>Containers</a:t>
            </a:r>
            <a:endParaRPr>
              <a:solidFill>
                <a:schemeClr val="dk1"/>
              </a:solidFill>
              <a:latin typeface="Proxima Nova"/>
              <a:ea typeface="Proxima Nova"/>
              <a:cs typeface="Proxima Nova"/>
              <a:sym typeface="Proxima Nova"/>
            </a:endParaRPr>
          </a:p>
          <a:p>
            <a:pPr marL="457200" lvl="0" indent="-298450" algn="l" rtl="0">
              <a:lnSpc>
                <a:spcPct val="150000"/>
              </a:lnSpc>
              <a:spcBef>
                <a:spcPts val="0"/>
              </a:spcBef>
              <a:spcAft>
                <a:spcPts val="0"/>
              </a:spcAft>
              <a:buClr>
                <a:schemeClr val="dk1"/>
              </a:buClr>
              <a:buSzPts val="1100"/>
              <a:buFont typeface="Proxima Nova"/>
              <a:buChar char="●"/>
            </a:pPr>
            <a:r>
              <a:rPr lang="en-GB">
                <a:solidFill>
                  <a:schemeClr val="dk1"/>
                </a:solidFill>
                <a:latin typeface="Proxima Nova"/>
                <a:ea typeface="Proxima Nova"/>
                <a:cs typeface="Proxima Nova"/>
                <a:sym typeface="Proxima Nova"/>
              </a:rPr>
              <a:t>VMs and Hypervisors</a:t>
            </a:r>
            <a:endParaRPr>
              <a:solidFill>
                <a:schemeClr val="dk1"/>
              </a:solidFill>
              <a:latin typeface="Proxima Nova"/>
              <a:ea typeface="Proxima Nova"/>
              <a:cs typeface="Proxima Nova"/>
              <a:sym typeface="Proxima Nova"/>
            </a:endParaRPr>
          </a:p>
          <a:p>
            <a:pPr marL="457200" lvl="0" indent="-298450" algn="l" rtl="0">
              <a:lnSpc>
                <a:spcPct val="150000"/>
              </a:lnSpc>
              <a:spcBef>
                <a:spcPts val="0"/>
              </a:spcBef>
              <a:spcAft>
                <a:spcPts val="0"/>
              </a:spcAft>
              <a:buClr>
                <a:schemeClr val="dk1"/>
              </a:buClr>
              <a:buSzPts val="1100"/>
              <a:buFont typeface="Proxima Nova"/>
              <a:buChar char="●"/>
            </a:pPr>
            <a:r>
              <a:rPr lang="en-GB">
                <a:solidFill>
                  <a:schemeClr val="dk1"/>
                </a:solidFill>
                <a:latin typeface="Proxima Nova"/>
                <a:ea typeface="Proxima Nova"/>
                <a:cs typeface="Proxima Nova"/>
                <a:sym typeface="Proxima Nova"/>
              </a:rPr>
              <a:t>CI/CD</a:t>
            </a:r>
            <a:endParaRPr>
              <a:solidFill>
                <a:schemeClr val="dk1"/>
              </a:solidFill>
              <a:latin typeface="Proxima Nova"/>
              <a:ea typeface="Proxima Nova"/>
              <a:cs typeface="Proxima Nova"/>
              <a:sym typeface="Proxima Nova"/>
            </a:endParaRPr>
          </a:p>
          <a:p>
            <a:pPr marL="457200" lvl="0" indent="-298450" algn="l" rtl="0">
              <a:lnSpc>
                <a:spcPct val="150000"/>
              </a:lnSpc>
              <a:spcBef>
                <a:spcPts val="0"/>
              </a:spcBef>
              <a:spcAft>
                <a:spcPts val="0"/>
              </a:spcAft>
              <a:buClr>
                <a:schemeClr val="dk1"/>
              </a:buClr>
              <a:buSzPts val="1100"/>
              <a:buFont typeface="Proxima Nova"/>
              <a:buChar char="●"/>
            </a:pPr>
            <a:r>
              <a:rPr lang="en-GB">
                <a:solidFill>
                  <a:schemeClr val="dk1"/>
                </a:solidFill>
                <a:latin typeface="Proxima Nova"/>
                <a:ea typeface="Proxima Nova"/>
                <a:cs typeface="Proxima Nova"/>
                <a:sym typeface="Proxima Nova"/>
              </a:rPr>
              <a:t>Automated Tests</a:t>
            </a:r>
            <a:endParaRPr>
              <a:solidFill>
                <a:schemeClr val="dk1"/>
              </a:solidFill>
              <a:latin typeface="Proxima Nova"/>
              <a:ea typeface="Proxima Nova"/>
              <a:cs typeface="Proxima Nova"/>
              <a:sym typeface="Proxima Nova"/>
            </a:endParaRPr>
          </a:p>
          <a:p>
            <a:pPr marL="0" lvl="0" indent="0" algn="l" rtl="0">
              <a:lnSpc>
                <a:spcPct val="150000"/>
              </a:lnSpc>
              <a:spcBef>
                <a:spcPts val="1200"/>
              </a:spcBef>
              <a:spcAft>
                <a:spcPts val="0"/>
              </a:spcAft>
              <a:buNone/>
            </a:pPr>
            <a:endParaRPr>
              <a:solidFill>
                <a:schemeClr val="dk1"/>
              </a:solidFill>
              <a:latin typeface="Proxima Nova"/>
              <a:ea typeface="Proxima Nova"/>
              <a:cs typeface="Proxima Nova"/>
              <a:sym typeface="Proxima Nova"/>
            </a:endParaRPr>
          </a:p>
          <a:p>
            <a:pPr marL="0" lvl="0" indent="0" algn="l" rtl="0">
              <a:lnSpc>
                <a:spcPct val="150000"/>
              </a:lnSpc>
              <a:spcBef>
                <a:spcPts val="1200"/>
              </a:spcBef>
              <a:spcAft>
                <a:spcPts val="0"/>
              </a:spcAft>
              <a:buClr>
                <a:schemeClr val="dk1"/>
              </a:buClr>
              <a:buSzPts val="1100"/>
              <a:buFont typeface="Arial"/>
              <a:buNone/>
            </a:pPr>
            <a:endParaRPr>
              <a:solidFill>
                <a:schemeClr val="dk1"/>
              </a:solidFill>
              <a:latin typeface="Proxima Nova"/>
              <a:ea typeface="Proxima Nova"/>
              <a:cs typeface="Proxima Nova"/>
              <a:sym typeface="Proxima Nova"/>
            </a:endParaRPr>
          </a:p>
          <a:p>
            <a:pPr marL="0" lvl="0" indent="0" algn="l" rtl="0">
              <a:lnSpc>
                <a:spcPct val="150000"/>
              </a:lnSpc>
              <a:spcBef>
                <a:spcPts val="0"/>
              </a:spcBef>
              <a:spcAft>
                <a:spcPts val="0"/>
              </a:spcAft>
              <a:buNone/>
            </a:pPr>
            <a:endParaRPr b="1">
              <a:solidFill>
                <a:schemeClr val="dk1"/>
              </a:solidFill>
              <a:latin typeface="Proxima Nova"/>
              <a:ea typeface="Proxima Nova"/>
              <a:cs typeface="Proxima Nova"/>
              <a:sym typeface="Proxima Nova"/>
            </a:endParaRPr>
          </a:p>
          <a:p>
            <a:pPr marL="182880" lvl="0" indent="0" algn="l" rtl="0">
              <a:lnSpc>
                <a:spcPct val="150000"/>
              </a:lnSpc>
              <a:spcBef>
                <a:spcPts val="1000"/>
              </a:spcBef>
              <a:spcAft>
                <a:spcPts val="1200"/>
              </a:spcAft>
              <a:buNone/>
            </a:pPr>
            <a:endParaRPr>
              <a:solidFill>
                <a:schemeClr val="dk1"/>
              </a:solidFill>
              <a:latin typeface="Proxima Nova"/>
              <a:ea typeface="Proxima Nova"/>
              <a:cs typeface="Proxima Nova"/>
              <a:sym typeface="Proxima Nova"/>
            </a:endParaRPr>
          </a:p>
        </p:txBody>
      </p:sp>
      <p:sp>
        <p:nvSpPr>
          <p:cNvPr id="384" name="Google Shape;384;p33"/>
          <p:cNvSpPr/>
          <p:nvPr/>
        </p:nvSpPr>
        <p:spPr>
          <a:xfrm>
            <a:off x="246950" y="1093075"/>
            <a:ext cx="8617800" cy="3870900"/>
          </a:xfrm>
          <a:prstGeom prst="roundRect">
            <a:avLst>
              <a:gd name="adj" fmla="val 16667"/>
            </a:avLst>
          </a:prstGeom>
          <a:noFill/>
          <a:ln w="76200" cap="flat" cmpd="sng">
            <a:solidFill>
              <a:srgbClr val="0D4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txBox="1"/>
          <p:nvPr/>
        </p:nvSpPr>
        <p:spPr>
          <a:xfrm>
            <a:off x="834150" y="538975"/>
            <a:ext cx="7116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solidFill>
                  <a:srgbClr val="FFEC3F"/>
                </a:solidFill>
                <a:latin typeface="Lato"/>
                <a:ea typeface="Lato"/>
                <a:cs typeface="Lato"/>
                <a:sym typeface="Lato"/>
              </a:rPr>
              <a:t>NETWORK INTRUSION DETECTION SYSTEM</a:t>
            </a:r>
            <a:endParaRPr sz="2400" b="1">
              <a:solidFill>
                <a:srgbClr val="FFEC3F"/>
              </a:solidFill>
              <a:latin typeface="Lato"/>
              <a:ea typeface="Lato"/>
              <a:cs typeface="Lato"/>
              <a:sym typeface="Lato"/>
            </a:endParaRPr>
          </a:p>
        </p:txBody>
      </p:sp>
      <p:sp>
        <p:nvSpPr>
          <p:cNvPr id="386" name="Google Shape;386;p33"/>
          <p:cNvSpPr txBox="1"/>
          <p:nvPr/>
        </p:nvSpPr>
        <p:spPr>
          <a:xfrm>
            <a:off x="540725" y="1453550"/>
            <a:ext cx="8230200" cy="3417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500">
                <a:solidFill>
                  <a:srgbClr val="FFEC3F"/>
                </a:solidFill>
                <a:latin typeface="Roboto"/>
                <a:ea typeface="Roboto"/>
                <a:cs typeface="Roboto"/>
                <a:sym typeface="Roboto"/>
              </a:rPr>
              <a:t>Network Intrusion Detection Systems are security tools designed to monitor network traffic for suspicious activities, intrusions, or policy violations that may indicate unauthorized access or cyber threats.</a:t>
            </a:r>
            <a:endParaRPr sz="1500">
              <a:solidFill>
                <a:srgbClr val="FFEC3F"/>
              </a:solidFill>
              <a:latin typeface="Roboto"/>
              <a:ea typeface="Roboto"/>
              <a:cs typeface="Roboto"/>
              <a:sym typeface="Roboto"/>
            </a:endParaRPr>
          </a:p>
          <a:p>
            <a:pPr marL="0" lvl="0" indent="0" algn="just" rtl="0">
              <a:spcBef>
                <a:spcPts val="0"/>
              </a:spcBef>
              <a:spcAft>
                <a:spcPts val="0"/>
              </a:spcAft>
              <a:buNone/>
            </a:pPr>
            <a:endParaRPr sz="1500">
              <a:solidFill>
                <a:srgbClr val="FFEC3F"/>
              </a:solidFill>
              <a:latin typeface="Roboto"/>
              <a:ea typeface="Roboto"/>
              <a:cs typeface="Roboto"/>
              <a:sym typeface="Roboto"/>
            </a:endParaRPr>
          </a:p>
          <a:p>
            <a:pPr marL="457200" lvl="0" indent="-323850" algn="just" rtl="0">
              <a:spcBef>
                <a:spcPts val="0"/>
              </a:spcBef>
              <a:spcAft>
                <a:spcPts val="0"/>
              </a:spcAft>
              <a:buClr>
                <a:srgbClr val="FFEC3F"/>
              </a:buClr>
              <a:buSzPts val="1500"/>
              <a:buFont typeface="Roboto"/>
              <a:buChar char="●"/>
            </a:pPr>
            <a:r>
              <a:rPr lang="en-GB" sz="1500">
                <a:solidFill>
                  <a:srgbClr val="FFEC3F"/>
                </a:solidFill>
                <a:latin typeface="Roboto"/>
                <a:ea typeface="Roboto"/>
                <a:cs typeface="Roboto"/>
                <a:sym typeface="Roboto"/>
              </a:rPr>
              <a:t>Real-Time Threat Detection: NIDS continuously monitors network traffic patterns and behavior to detect and alert security teams about potential threats or intrusions as they occur.</a:t>
            </a:r>
            <a:endParaRPr sz="1500">
              <a:solidFill>
                <a:srgbClr val="FFEC3F"/>
              </a:solidFill>
              <a:latin typeface="Roboto"/>
              <a:ea typeface="Roboto"/>
              <a:cs typeface="Roboto"/>
              <a:sym typeface="Roboto"/>
            </a:endParaRPr>
          </a:p>
          <a:p>
            <a:pPr marL="457200" lvl="0" indent="-323850" algn="just" rtl="0">
              <a:spcBef>
                <a:spcPts val="0"/>
              </a:spcBef>
              <a:spcAft>
                <a:spcPts val="0"/>
              </a:spcAft>
              <a:buClr>
                <a:srgbClr val="FFEC3F"/>
              </a:buClr>
              <a:buSzPts val="1500"/>
              <a:buFont typeface="Roboto"/>
              <a:buChar char="●"/>
            </a:pPr>
            <a:r>
              <a:rPr lang="en-GB" sz="1500">
                <a:solidFill>
                  <a:srgbClr val="FFEC3F"/>
                </a:solidFill>
                <a:latin typeface="Roboto"/>
                <a:ea typeface="Roboto"/>
                <a:cs typeface="Roboto"/>
                <a:sym typeface="Roboto"/>
              </a:rPr>
              <a:t>Pattern Recognition: It employs pattern recognition and signature-based detection methods to identify known attack patterns or behaviors indicative of a potential attack, enabling rapid response.</a:t>
            </a:r>
            <a:endParaRPr sz="1500">
              <a:solidFill>
                <a:srgbClr val="FFEC3F"/>
              </a:solidFill>
              <a:latin typeface="Roboto"/>
              <a:ea typeface="Roboto"/>
              <a:cs typeface="Roboto"/>
              <a:sym typeface="Roboto"/>
            </a:endParaRPr>
          </a:p>
          <a:p>
            <a:pPr marL="457200" lvl="0" indent="-323850" algn="just" rtl="0">
              <a:spcBef>
                <a:spcPts val="0"/>
              </a:spcBef>
              <a:spcAft>
                <a:spcPts val="0"/>
              </a:spcAft>
              <a:buClr>
                <a:srgbClr val="FFEC3F"/>
              </a:buClr>
              <a:buSzPts val="1500"/>
              <a:buFont typeface="Roboto"/>
              <a:buChar char="●"/>
            </a:pPr>
            <a:r>
              <a:rPr lang="en-GB" sz="1500">
                <a:solidFill>
                  <a:srgbClr val="FFEC3F"/>
                </a:solidFill>
                <a:latin typeface="Roboto"/>
                <a:ea typeface="Roboto"/>
                <a:cs typeface="Roboto"/>
                <a:sym typeface="Roboto"/>
              </a:rPr>
              <a:t>Packet Analysis and Inspection: NIDS inspects individual packets of data, analyzing their content and headers for anomalies, thus allowing for a deeper understanding of potential threats.</a:t>
            </a:r>
            <a:endParaRPr sz="1500">
              <a:solidFill>
                <a:srgbClr val="FFEC3F"/>
              </a:solidFill>
              <a:latin typeface="Roboto"/>
              <a:ea typeface="Roboto"/>
              <a:cs typeface="Roboto"/>
              <a:sym typeface="Roboto"/>
            </a:endParaRPr>
          </a:p>
          <a:p>
            <a:pPr marL="0" lvl="0" indent="0" algn="just" rtl="0">
              <a:spcBef>
                <a:spcPts val="0"/>
              </a:spcBef>
              <a:spcAft>
                <a:spcPts val="0"/>
              </a:spcAft>
              <a:buNone/>
            </a:pPr>
            <a:endParaRPr sz="1500">
              <a:solidFill>
                <a:srgbClr val="FFEC3F"/>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EC3F"/>
                </a:solidFill>
              </a:rPr>
              <a:t>NIDS CONCEPT MAP </a:t>
            </a:r>
            <a:endParaRPr b="1">
              <a:solidFill>
                <a:srgbClr val="FFEC3F"/>
              </a:solidFill>
            </a:endParaRPr>
          </a:p>
          <a:p>
            <a:pPr marL="0" lvl="0" indent="0" algn="l" rtl="0">
              <a:spcBef>
                <a:spcPts val="0"/>
              </a:spcBef>
              <a:spcAft>
                <a:spcPts val="0"/>
              </a:spcAft>
              <a:buNone/>
            </a:pPr>
            <a:endParaRPr b="1">
              <a:solidFill>
                <a:srgbClr val="FFEC3F"/>
              </a:solidFill>
            </a:endParaRPr>
          </a:p>
        </p:txBody>
      </p:sp>
      <p:pic>
        <p:nvPicPr>
          <p:cNvPr id="392" name="Google Shape;392;p34"/>
          <p:cNvPicPr preferRelativeResize="0"/>
          <p:nvPr/>
        </p:nvPicPr>
        <p:blipFill>
          <a:blip r:embed="rId3">
            <a:alphaModFix/>
          </a:blip>
          <a:stretch>
            <a:fillRect/>
          </a:stretch>
        </p:blipFill>
        <p:spPr>
          <a:xfrm>
            <a:off x="152400" y="1460250"/>
            <a:ext cx="8839199" cy="3367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rgbClr val="FFEC3F"/>
                </a:solidFill>
                <a:latin typeface="Lato"/>
                <a:ea typeface="Lato"/>
                <a:cs typeface="Lato"/>
                <a:sym typeface="Lato"/>
              </a:rPr>
              <a:t>USER FLOW OF NIDS IMPLEMENTING ZTA</a:t>
            </a:r>
            <a:endParaRPr sz="2300" b="1">
              <a:solidFill>
                <a:srgbClr val="FFEC3F"/>
              </a:solidFill>
              <a:latin typeface="Lato"/>
              <a:ea typeface="Lato"/>
              <a:cs typeface="Lato"/>
              <a:sym typeface="Lato"/>
            </a:endParaRPr>
          </a:p>
          <a:p>
            <a:pPr marL="0" lvl="0" indent="0" algn="l" rtl="0">
              <a:spcBef>
                <a:spcPts val="0"/>
              </a:spcBef>
              <a:spcAft>
                <a:spcPts val="0"/>
              </a:spcAft>
              <a:buNone/>
            </a:pPr>
            <a:endParaRPr>
              <a:solidFill>
                <a:srgbClr val="FFEC3F"/>
              </a:solidFill>
            </a:endParaRPr>
          </a:p>
        </p:txBody>
      </p:sp>
      <p:pic>
        <p:nvPicPr>
          <p:cNvPr id="398" name="Google Shape;398;p35"/>
          <p:cNvPicPr preferRelativeResize="0"/>
          <p:nvPr/>
        </p:nvPicPr>
        <p:blipFill>
          <a:blip r:embed="rId3">
            <a:alphaModFix/>
          </a:blip>
          <a:stretch>
            <a:fillRect/>
          </a:stretch>
        </p:blipFill>
        <p:spPr>
          <a:xfrm>
            <a:off x="1803525" y="1441800"/>
            <a:ext cx="6386125" cy="3530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p:nvPr/>
        </p:nvSpPr>
        <p:spPr>
          <a:xfrm>
            <a:off x="245575" y="941900"/>
            <a:ext cx="8375100" cy="3870900"/>
          </a:xfrm>
          <a:prstGeom prst="roundRect">
            <a:avLst>
              <a:gd name="adj" fmla="val 16667"/>
            </a:avLst>
          </a:prstGeom>
          <a:noFill/>
          <a:ln w="76200" cap="flat" cmpd="sng">
            <a:solidFill>
              <a:srgbClr val="0D4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txBox="1"/>
          <p:nvPr/>
        </p:nvSpPr>
        <p:spPr>
          <a:xfrm>
            <a:off x="789863" y="298500"/>
            <a:ext cx="7116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a:solidFill>
                  <a:srgbClr val="FFEC3F"/>
                </a:solidFill>
                <a:latin typeface="Lato"/>
                <a:ea typeface="Lato"/>
                <a:cs typeface="Lato"/>
                <a:sym typeface="Lato"/>
              </a:rPr>
              <a:t>SECURE SHELL</a:t>
            </a:r>
            <a:endParaRPr sz="2400" b="1">
              <a:solidFill>
                <a:srgbClr val="FFEC3F"/>
              </a:solidFill>
              <a:latin typeface="Lato"/>
              <a:ea typeface="Lato"/>
              <a:cs typeface="Lato"/>
              <a:sym typeface="Lato"/>
            </a:endParaRPr>
          </a:p>
        </p:txBody>
      </p:sp>
      <p:sp>
        <p:nvSpPr>
          <p:cNvPr id="405" name="Google Shape;405;p36"/>
          <p:cNvSpPr txBox="1"/>
          <p:nvPr/>
        </p:nvSpPr>
        <p:spPr>
          <a:xfrm>
            <a:off x="453225" y="1046750"/>
            <a:ext cx="8079600" cy="3632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600">
                <a:solidFill>
                  <a:srgbClr val="FFEC3F"/>
                </a:solidFill>
                <a:latin typeface="Lato"/>
                <a:ea typeface="Lato"/>
                <a:cs typeface="Lato"/>
                <a:sym typeface="Lato"/>
              </a:rPr>
              <a:t>Secure Shell is a cryptographic network protocol that provides a secure way to access and manage remote servers and devices, offering encrypted communication and secure authentication mechanisms.</a:t>
            </a:r>
            <a:endParaRPr sz="1600">
              <a:solidFill>
                <a:srgbClr val="FFEC3F"/>
              </a:solidFill>
              <a:latin typeface="Lato"/>
              <a:ea typeface="Lato"/>
              <a:cs typeface="Lato"/>
              <a:sym typeface="Lato"/>
            </a:endParaRPr>
          </a:p>
          <a:p>
            <a:pPr marL="0" lvl="0" indent="0" algn="just" rtl="0">
              <a:spcBef>
                <a:spcPts val="0"/>
              </a:spcBef>
              <a:spcAft>
                <a:spcPts val="0"/>
              </a:spcAft>
              <a:buNone/>
            </a:pPr>
            <a:endParaRPr sz="1600">
              <a:solidFill>
                <a:srgbClr val="FFEC3F"/>
              </a:solidFill>
              <a:latin typeface="Lato"/>
              <a:ea typeface="Lato"/>
              <a:cs typeface="Lato"/>
              <a:sym typeface="Lato"/>
            </a:endParaRPr>
          </a:p>
          <a:p>
            <a:pPr marL="457200" lvl="0" indent="-330200" algn="just" rtl="0">
              <a:spcBef>
                <a:spcPts val="0"/>
              </a:spcBef>
              <a:spcAft>
                <a:spcPts val="0"/>
              </a:spcAft>
              <a:buClr>
                <a:srgbClr val="FFEC3F"/>
              </a:buClr>
              <a:buSzPts val="1600"/>
              <a:buFont typeface="Lato"/>
              <a:buChar char="●"/>
            </a:pPr>
            <a:r>
              <a:rPr lang="en-GB" sz="1600">
                <a:solidFill>
                  <a:srgbClr val="FFEC3F"/>
                </a:solidFill>
                <a:latin typeface="Lato"/>
                <a:ea typeface="Lato"/>
                <a:cs typeface="Lato"/>
                <a:sym typeface="Lato"/>
              </a:rPr>
              <a:t>Encrypted Communication: SSH encrypts data transmission between a client and a server, preventing eavesdropping or interception of sensitive information during remote sessions.</a:t>
            </a:r>
            <a:endParaRPr sz="1600">
              <a:solidFill>
                <a:srgbClr val="FFEC3F"/>
              </a:solidFill>
              <a:latin typeface="Lato"/>
              <a:ea typeface="Lato"/>
              <a:cs typeface="Lato"/>
              <a:sym typeface="Lato"/>
            </a:endParaRPr>
          </a:p>
          <a:p>
            <a:pPr marL="457200" lvl="0" indent="-330200" algn="just" rtl="0">
              <a:spcBef>
                <a:spcPts val="0"/>
              </a:spcBef>
              <a:spcAft>
                <a:spcPts val="0"/>
              </a:spcAft>
              <a:buClr>
                <a:srgbClr val="FFEC3F"/>
              </a:buClr>
              <a:buSzPts val="1600"/>
              <a:buFont typeface="Lato"/>
              <a:buChar char="●"/>
            </a:pPr>
            <a:r>
              <a:rPr lang="en-GB" sz="1600">
                <a:solidFill>
                  <a:srgbClr val="FFEC3F"/>
                </a:solidFill>
                <a:latin typeface="Lato"/>
                <a:ea typeface="Lato"/>
                <a:cs typeface="Lato"/>
                <a:sym typeface="Lato"/>
              </a:rPr>
              <a:t>Key-Based Authentication: It uses public-key cryptography for authentication, offering a more secure alternative to password-based authentication methods, reducing the risk of brute-force attacks.</a:t>
            </a:r>
            <a:endParaRPr sz="1600">
              <a:solidFill>
                <a:srgbClr val="FFEC3F"/>
              </a:solidFill>
              <a:latin typeface="Lato"/>
              <a:ea typeface="Lato"/>
              <a:cs typeface="Lato"/>
              <a:sym typeface="Lato"/>
            </a:endParaRPr>
          </a:p>
          <a:p>
            <a:pPr marL="457200" lvl="0" indent="-330200" algn="just" rtl="0">
              <a:spcBef>
                <a:spcPts val="0"/>
              </a:spcBef>
              <a:spcAft>
                <a:spcPts val="0"/>
              </a:spcAft>
              <a:buClr>
                <a:srgbClr val="FFEC3F"/>
              </a:buClr>
              <a:buSzPts val="1600"/>
              <a:buFont typeface="Lato"/>
              <a:buChar char="●"/>
            </a:pPr>
            <a:r>
              <a:rPr lang="en-GB" sz="1600">
                <a:solidFill>
                  <a:srgbClr val="FFEC3F"/>
                </a:solidFill>
                <a:latin typeface="Lato"/>
                <a:ea typeface="Lato"/>
                <a:cs typeface="Lato"/>
                <a:sym typeface="Lato"/>
              </a:rPr>
              <a:t>Access Control: SSH enables granular access control, allowing administrators to define and enforce access policies, including key rotation, passphrase protection, and centralized key management.</a:t>
            </a:r>
            <a:endParaRPr sz="1600">
              <a:solidFill>
                <a:srgbClr val="FFEC3F"/>
              </a:solidFill>
              <a:latin typeface="Lato"/>
              <a:ea typeface="Lato"/>
              <a:cs typeface="Lato"/>
              <a:sym typeface="Lato"/>
            </a:endParaRPr>
          </a:p>
          <a:p>
            <a:pPr marL="0" lvl="0" indent="0" algn="just" rtl="0">
              <a:spcBef>
                <a:spcPts val="0"/>
              </a:spcBef>
              <a:spcAft>
                <a:spcPts val="0"/>
              </a:spcAft>
              <a:buNone/>
            </a:pPr>
            <a:endParaRPr sz="1600">
              <a:solidFill>
                <a:srgbClr val="FFEC3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409"/>
        <p:cNvGrpSpPr/>
        <p:nvPr/>
      </p:nvGrpSpPr>
      <p:grpSpPr>
        <a:xfrm>
          <a:off x="0" y="0"/>
          <a:ext cx="0" cy="0"/>
          <a:chOff x="0" y="0"/>
          <a:chExt cx="0" cy="0"/>
        </a:xfrm>
      </p:grpSpPr>
      <p:sp>
        <p:nvSpPr>
          <p:cNvPr id="410" name="Google Shape;410;p37"/>
          <p:cNvSpPr/>
          <p:nvPr/>
        </p:nvSpPr>
        <p:spPr>
          <a:xfrm>
            <a:off x="457200" y="345875"/>
            <a:ext cx="4460700" cy="4496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457200" lvl="0" indent="-317500" algn="l" rtl="0">
              <a:spcBef>
                <a:spcPts val="0"/>
              </a:spcBef>
              <a:spcAft>
                <a:spcPts val="1000"/>
              </a:spcAft>
              <a:buClr>
                <a:schemeClr val="dk1"/>
              </a:buClr>
              <a:buSzPts val="1400"/>
              <a:buAutoNum type="alphaUcPeriod"/>
            </a:pPr>
            <a:endParaRPr/>
          </a:p>
        </p:txBody>
      </p:sp>
      <p:pic>
        <p:nvPicPr>
          <p:cNvPr id="411" name="Google Shape;411;p37"/>
          <p:cNvPicPr preferRelativeResize="0"/>
          <p:nvPr/>
        </p:nvPicPr>
        <p:blipFill rotWithShape="1">
          <a:blip r:embed="rId3">
            <a:alphaModFix/>
          </a:blip>
          <a:srcRect l="11824" r="10685"/>
          <a:stretch/>
        </p:blipFill>
        <p:spPr>
          <a:xfrm>
            <a:off x="5316575" y="1638475"/>
            <a:ext cx="3461925" cy="1910900"/>
          </a:xfrm>
          <a:prstGeom prst="rect">
            <a:avLst/>
          </a:prstGeom>
          <a:noFill/>
          <a:ln>
            <a:noFill/>
          </a:ln>
        </p:spPr>
      </p:pic>
      <p:sp>
        <p:nvSpPr>
          <p:cNvPr id="412" name="Google Shape;412;p37"/>
          <p:cNvSpPr txBox="1"/>
          <p:nvPr/>
        </p:nvSpPr>
        <p:spPr>
          <a:xfrm>
            <a:off x="499950" y="450365"/>
            <a:ext cx="8144100" cy="526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dirty="0">
                <a:solidFill>
                  <a:schemeClr val="lt1"/>
                </a:solidFill>
                <a:latin typeface="Lato"/>
                <a:ea typeface="Lato"/>
                <a:cs typeface="Lato"/>
                <a:sym typeface="Lato"/>
              </a:rPr>
              <a:t>ALGORITHMS TO GENERATE SSH</a:t>
            </a:r>
            <a:endParaRPr sz="2200" b="1" dirty="0">
              <a:solidFill>
                <a:schemeClr val="lt1"/>
              </a:solidFill>
              <a:latin typeface="Lato"/>
              <a:ea typeface="Lato"/>
              <a:cs typeface="Lato"/>
              <a:sym typeface="Lato"/>
            </a:endParaRPr>
          </a:p>
          <a:p>
            <a:pPr marL="0" lvl="0" indent="0" algn="l" rtl="0">
              <a:spcBef>
                <a:spcPts val="0"/>
              </a:spcBef>
              <a:spcAft>
                <a:spcPts val="0"/>
              </a:spcAft>
              <a:buNone/>
            </a:pPr>
            <a:endParaRPr sz="2200" b="1" dirty="0">
              <a:solidFill>
                <a:schemeClr val="lt1"/>
              </a:solidFill>
              <a:latin typeface="Lato"/>
              <a:ea typeface="Lato"/>
              <a:cs typeface="Lato"/>
              <a:sym typeface="Lato"/>
            </a:endParaRPr>
          </a:p>
          <a:p>
            <a:pPr marL="457200" lvl="0" indent="-368300" algn="l" rtl="0">
              <a:spcBef>
                <a:spcPts val="0"/>
              </a:spcBef>
              <a:spcAft>
                <a:spcPts val="0"/>
              </a:spcAft>
              <a:buClr>
                <a:schemeClr val="lt1"/>
              </a:buClr>
              <a:buSzPts val="2200"/>
              <a:buFont typeface="Lato"/>
              <a:buAutoNum type="arabicPeriod"/>
            </a:pPr>
            <a:r>
              <a:rPr lang="en-GB" sz="2200" b="1" dirty="0">
                <a:solidFill>
                  <a:schemeClr val="lt1"/>
                </a:solidFill>
                <a:latin typeface="Lato"/>
                <a:ea typeface="Lato"/>
                <a:cs typeface="Lato"/>
                <a:sym typeface="Lato"/>
              </a:rPr>
              <a:t>Rivest, Shamir, Adleman</a:t>
            </a:r>
            <a:endParaRPr sz="2200" b="1" dirty="0">
              <a:solidFill>
                <a:schemeClr val="lt1"/>
              </a:solidFill>
              <a:latin typeface="Lato"/>
              <a:ea typeface="Lato"/>
              <a:cs typeface="Lato"/>
              <a:sym typeface="Lato"/>
            </a:endParaRPr>
          </a:p>
          <a:p>
            <a:pPr marL="457200" lvl="0" indent="0" algn="l" rtl="0">
              <a:spcBef>
                <a:spcPts val="0"/>
              </a:spcBef>
              <a:spcAft>
                <a:spcPts val="0"/>
              </a:spcAft>
              <a:buNone/>
            </a:pPr>
            <a:endParaRPr sz="2200" b="1" dirty="0">
              <a:solidFill>
                <a:schemeClr val="lt1"/>
              </a:solidFill>
              <a:latin typeface="Lato"/>
              <a:ea typeface="Lato"/>
              <a:cs typeface="Lato"/>
              <a:sym typeface="Lato"/>
            </a:endParaRPr>
          </a:p>
          <a:p>
            <a:pPr marL="457200" lvl="0" indent="-368300" algn="l" rtl="0">
              <a:spcBef>
                <a:spcPts val="0"/>
              </a:spcBef>
              <a:spcAft>
                <a:spcPts val="0"/>
              </a:spcAft>
              <a:buClr>
                <a:schemeClr val="lt1"/>
              </a:buClr>
              <a:buSzPts val="2200"/>
              <a:buFont typeface="Lato"/>
              <a:buAutoNum type="arabicPeriod"/>
            </a:pPr>
            <a:r>
              <a:rPr lang="en-GB" sz="2200" b="1" dirty="0">
                <a:solidFill>
                  <a:schemeClr val="lt1"/>
                </a:solidFill>
                <a:latin typeface="Lato"/>
                <a:ea typeface="Lato"/>
                <a:cs typeface="Lato"/>
                <a:sym typeface="Lato"/>
              </a:rPr>
              <a:t>Digital Signature Algorithm</a:t>
            </a:r>
            <a:endParaRPr sz="2200" b="1" dirty="0">
              <a:solidFill>
                <a:schemeClr val="lt1"/>
              </a:solidFill>
              <a:latin typeface="Lato"/>
              <a:ea typeface="Lato"/>
              <a:cs typeface="Lato"/>
              <a:sym typeface="Lato"/>
            </a:endParaRPr>
          </a:p>
          <a:p>
            <a:pPr marL="457200" lvl="0" indent="0" algn="l" rtl="0">
              <a:spcBef>
                <a:spcPts val="0"/>
              </a:spcBef>
              <a:spcAft>
                <a:spcPts val="0"/>
              </a:spcAft>
              <a:buNone/>
            </a:pPr>
            <a:endParaRPr sz="2200" b="1" dirty="0">
              <a:solidFill>
                <a:schemeClr val="lt1"/>
              </a:solidFill>
              <a:latin typeface="Lato"/>
              <a:ea typeface="Lato"/>
              <a:cs typeface="Lato"/>
              <a:sym typeface="Lato"/>
            </a:endParaRPr>
          </a:p>
          <a:p>
            <a:pPr marL="457200" lvl="0" indent="-368300" algn="l" rtl="0">
              <a:spcBef>
                <a:spcPts val="0"/>
              </a:spcBef>
              <a:spcAft>
                <a:spcPts val="0"/>
              </a:spcAft>
              <a:buClr>
                <a:schemeClr val="lt1"/>
              </a:buClr>
              <a:buSzPts val="2200"/>
              <a:buFont typeface="Lato"/>
              <a:buAutoNum type="arabicPeriod"/>
            </a:pPr>
            <a:r>
              <a:rPr lang="en-GB" sz="2200" b="1" dirty="0">
                <a:solidFill>
                  <a:schemeClr val="lt1"/>
                </a:solidFill>
                <a:latin typeface="Lato"/>
                <a:ea typeface="Lato"/>
                <a:cs typeface="Lato"/>
                <a:sym typeface="Lato"/>
              </a:rPr>
              <a:t>Elliptic Curve Digital Signature </a:t>
            </a:r>
            <a:endParaRPr sz="2200" b="1" dirty="0">
              <a:solidFill>
                <a:schemeClr val="lt1"/>
              </a:solidFill>
              <a:latin typeface="Lato"/>
              <a:ea typeface="Lato"/>
              <a:cs typeface="Lato"/>
              <a:sym typeface="Lato"/>
            </a:endParaRPr>
          </a:p>
          <a:p>
            <a:pPr marL="0" lvl="0" indent="0" algn="l" rtl="0">
              <a:spcBef>
                <a:spcPts val="0"/>
              </a:spcBef>
              <a:spcAft>
                <a:spcPts val="0"/>
              </a:spcAft>
              <a:buNone/>
            </a:pPr>
            <a:endParaRPr sz="2200" b="1" dirty="0">
              <a:solidFill>
                <a:schemeClr val="lt1"/>
              </a:solidFill>
              <a:latin typeface="Lato"/>
              <a:ea typeface="Lato"/>
              <a:cs typeface="Lato"/>
              <a:sym typeface="Lato"/>
            </a:endParaRPr>
          </a:p>
          <a:p>
            <a:pPr marL="0" lvl="0" indent="0" algn="l" rtl="0">
              <a:spcBef>
                <a:spcPts val="0"/>
              </a:spcBef>
              <a:spcAft>
                <a:spcPts val="0"/>
              </a:spcAft>
              <a:buNone/>
            </a:pPr>
            <a:endParaRPr sz="2200" b="1" dirty="0">
              <a:solidFill>
                <a:schemeClr val="lt1"/>
              </a:solidFill>
              <a:latin typeface="Lato"/>
              <a:ea typeface="Lato"/>
              <a:cs typeface="Lato"/>
              <a:sym typeface="Lato"/>
            </a:endParaRPr>
          </a:p>
          <a:p>
            <a:pPr marL="0" lvl="0" indent="0" algn="l" rtl="0">
              <a:spcBef>
                <a:spcPts val="0"/>
              </a:spcBef>
              <a:spcAft>
                <a:spcPts val="0"/>
              </a:spcAft>
              <a:buNone/>
            </a:pPr>
            <a:endParaRPr sz="2200" b="1" dirty="0">
              <a:solidFill>
                <a:schemeClr val="lt1"/>
              </a:solidFill>
              <a:latin typeface="Lato"/>
              <a:ea typeface="Lato"/>
              <a:cs typeface="Lato"/>
              <a:sym typeface="Lato"/>
            </a:endParaRPr>
          </a:p>
          <a:p>
            <a:pPr marL="0" lvl="0" indent="0" algn="l" rtl="0">
              <a:spcBef>
                <a:spcPts val="0"/>
              </a:spcBef>
              <a:spcAft>
                <a:spcPts val="0"/>
              </a:spcAft>
              <a:buNone/>
            </a:pPr>
            <a:endParaRPr lang="en-US" sz="2200" b="1" dirty="0">
              <a:solidFill>
                <a:schemeClr val="lt1"/>
              </a:solidFill>
              <a:latin typeface="Lato"/>
              <a:ea typeface="Lato"/>
              <a:cs typeface="Lato"/>
              <a:sym typeface="Lato"/>
            </a:endParaRPr>
          </a:p>
          <a:p>
            <a:pPr marL="0" lvl="0" indent="0" algn="l" rtl="0">
              <a:spcBef>
                <a:spcPts val="0"/>
              </a:spcBef>
              <a:spcAft>
                <a:spcPts val="0"/>
              </a:spcAft>
              <a:buNone/>
            </a:pPr>
            <a:endParaRPr sz="2200" b="1" dirty="0">
              <a:solidFill>
                <a:schemeClr val="lt1"/>
              </a:solidFill>
              <a:latin typeface="Lato"/>
              <a:ea typeface="Lato"/>
              <a:cs typeface="Lato"/>
              <a:sym typeface="Lato"/>
            </a:endParaRPr>
          </a:p>
          <a:p>
            <a:pPr marL="0" lvl="0" indent="0" algn="l" rtl="0">
              <a:spcBef>
                <a:spcPts val="0"/>
              </a:spcBef>
              <a:spcAft>
                <a:spcPts val="0"/>
              </a:spcAft>
              <a:buNone/>
            </a:pPr>
            <a:endParaRPr sz="2200" b="1" dirty="0">
              <a:solidFill>
                <a:schemeClr val="lt1"/>
              </a:solidFill>
              <a:latin typeface="Lato"/>
              <a:ea typeface="Lato"/>
              <a:cs typeface="Lato"/>
              <a:sym typeface="Lato"/>
            </a:endParaRPr>
          </a:p>
          <a:p>
            <a:pPr marL="0" lvl="0" indent="0" algn="l" rtl="0">
              <a:spcBef>
                <a:spcPts val="0"/>
              </a:spcBef>
              <a:spcAft>
                <a:spcPts val="0"/>
              </a:spcAft>
              <a:buNone/>
            </a:pPr>
            <a:endParaRPr sz="2200" b="1" dirty="0">
              <a:solidFill>
                <a:schemeClr val="lt1"/>
              </a:solidFill>
              <a:latin typeface="Lato"/>
              <a:ea typeface="Lato"/>
              <a:cs typeface="Lato"/>
              <a:sym typeface="Lato"/>
            </a:endParaRPr>
          </a:p>
          <a:p>
            <a:pPr marL="0" lvl="0" indent="0" algn="l" rtl="0">
              <a:spcBef>
                <a:spcPts val="0"/>
              </a:spcBef>
              <a:spcAft>
                <a:spcPts val="0"/>
              </a:spcAft>
              <a:buNone/>
            </a:pPr>
            <a:endParaRPr sz="2200" b="1" dirty="0">
              <a:solidFill>
                <a:schemeClr val="lt1"/>
              </a:solidFill>
              <a:latin typeface="Lato"/>
              <a:ea typeface="Lato"/>
              <a:cs typeface="Lato"/>
              <a:sym typeface="Lato"/>
            </a:endParaRPr>
          </a:p>
        </p:txBody>
      </p:sp>
      <p:sp>
        <p:nvSpPr>
          <p:cNvPr id="2" name="Google Shape;417;p38">
            <a:extLst>
              <a:ext uri="{FF2B5EF4-FFF2-40B4-BE49-F238E27FC236}">
                <a16:creationId xmlns:a16="http://schemas.microsoft.com/office/drawing/2014/main" id="{C51188CC-4C0D-D54C-4BB7-728A6F3CF3B3}"/>
              </a:ext>
            </a:extLst>
          </p:cNvPr>
          <p:cNvSpPr txBox="1">
            <a:spLocks noGrp="1"/>
          </p:cNvSpPr>
          <p:nvPr>
            <p:ph type="title"/>
          </p:nvPr>
        </p:nvSpPr>
        <p:spPr>
          <a:xfrm>
            <a:off x="311700" y="3188550"/>
            <a:ext cx="837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EC3F"/>
                </a:solidFill>
              </a:rPr>
              <a:t>NO OF BITS IN SSH KEY</a:t>
            </a:r>
            <a:endParaRPr dirty="0">
              <a:solidFill>
                <a:srgbClr val="FFEC3F"/>
              </a:solidFill>
            </a:endParaRPr>
          </a:p>
        </p:txBody>
      </p:sp>
      <p:sp>
        <p:nvSpPr>
          <p:cNvPr id="3" name="Google Shape;418;p38">
            <a:extLst>
              <a:ext uri="{FF2B5EF4-FFF2-40B4-BE49-F238E27FC236}">
                <a16:creationId xmlns:a16="http://schemas.microsoft.com/office/drawing/2014/main" id="{7F851D29-8932-C124-F0B3-77E878E727FD}"/>
              </a:ext>
            </a:extLst>
          </p:cNvPr>
          <p:cNvSpPr txBox="1"/>
          <p:nvPr/>
        </p:nvSpPr>
        <p:spPr>
          <a:xfrm>
            <a:off x="827843" y="3626938"/>
            <a:ext cx="1425500" cy="1349350"/>
          </a:xfrm>
          <a:prstGeom prst="rect">
            <a:avLst/>
          </a:prstGeom>
          <a:noFill/>
          <a:ln>
            <a:noFill/>
          </a:ln>
        </p:spPr>
        <p:txBody>
          <a:bodyPr spcFirstLastPara="1" wrap="square" lIns="0" tIns="91425" rIns="91425" bIns="91425" anchor="t" anchorCtr="0">
            <a:noAutofit/>
          </a:bodyPr>
          <a:lstStyle/>
          <a:p>
            <a:pPr marL="0" lvl="0" indent="0" algn="l" rtl="0">
              <a:lnSpc>
                <a:spcPct val="115000"/>
              </a:lnSpc>
              <a:spcBef>
                <a:spcPts val="0"/>
              </a:spcBef>
              <a:spcAft>
                <a:spcPts val="0"/>
              </a:spcAft>
              <a:buNone/>
            </a:pPr>
            <a:r>
              <a:rPr lang="en-GB" sz="1100" b="1" dirty="0">
                <a:solidFill>
                  <a:schemeClr val="lt1"/>
                </a:solidFill>
                <a:latin typeface="Proxima Nova"/>
                <a:ea typeface="Proxima Nova"/>
                <a:cs typeface="Proxima Nova"/>
                <a:sym typeface="Proxima Nova"/>
              </a:rPr>
              <a:t>RSA </a:t>
            </a:r>
            <a:endParaRPr sz="1100" b="1" dirty="0">
              <a:solidFill>
                <a:schemeClr val="lt1"/>
              </a:solidFill>
              <a:latin typeface="Proxima Nova"/>
              <a:ea typeface="Proxima Nova"/>
              <a:cs typeface="Proxima Nova"/>
              <a:sym typeface="Proxima Nova"/>
            </a:endParaRPr>
          </a:p>
          <a:p>
            <a:pPr marL="527050" lvl="0" algn="l" rtl="0">
              <a:lnSpc>
                <a:spcPct val="115000"/>
              </a:lnSpc>
              <a:spcBef>
                <a:spcPts val="1200"/>
              </a:spcBef>
              <a:spcAft>
                <a:spcPts val="0"/>
              </a:spcAft>
              <a:buClr>
                <a:schemeClr val="lt1"/>
              </a:buClr>
              <a:buSzPts val="2500"/>
            </a:pPr>
            <a:r>
              <a:rPr lang="en-GB" sz="1100" b="1" dirty="0">
                <a:solidFill>
                  <a:schemeClr val="lt1"/>
                </a:solidFill>
                <a:latin typeface="Proxima Nova"/>
                <a:ea typeface="Proxima Nova"/>
                <a:cs typeface="Proxima Nova"/>
                <a:sym typeface="Proxima Nova"/>
              </a:rPr>
              <a:t>1024</a:t>
            </a:r>
            <a:endParaRPr sz="1100" b="1" dirty="0">
              <a:solidFill>
                <a:schemeClr val="lt1"/>
              </a:solidFill>
              <a:latin typeface="Proxima Nova"/>
              <a:ea typeface="Proxima Nova"/>
              <a:cs typeface="Proxima Nova"/>
              <a:sym typeface="Proxima Nova"/>
            </a:endParaRPr>
          </a:p>
          <a:p>
            <a:pPr marL="527050" lvl="0" algn="l" rtl="0">
              <a:lnSpc>
                <a:spcPct val="115000"/>
              </a:lnSpc>
              <a:spcBef>
                <a:spcPts val="0"/>
              </a:spcBef>
              <a:spcAft>
                <a:spcPts val="0"/>
              </a:spcAft>
              <a:buClr>
                <a:schemeClr val="lt1"/>
              </a:buClr>
              <a:buSzPts val="2500"/>
            </a:pPr>
            <a:r>
              <a:rPr lang="en-GB" sz="1100" b="1" dirty="0">
                <a:solidFill>
                  <a:schemeClr val="lt1"/>
                </a:solidFill>
                <a:latin typeface="Proxima Nova"/>
                <a:ea typeface="Proxima Nova"/>
                <a:cs typeface="Proxima Nova"/>
                <a:sym typeface="Proxima Nova"/>
              </a:rPr>
              <a:t>2048</a:t>
            </a:r>
            <a:endParaRPr sz="1100" b="1" dirty="0">
              <a:solidFill>
                <a:schemeClr val="lt1"/>
              </a:solidFill>
              <a:latin typeface="Proxima Nova"/>
              <a:ea typeface="Proxima Nova"/>
              <a:cs typeface="Proxima Nova"/>
              <a:sym typeface="Proxima Nova"/>
            </a:endParaRPr>
          </a:p>
          <a:p>
            <a:pPr marL="527050" lvl="0" algn="l" rtl="0">
              <a:lnSpc>
                <a:spcPct val="115000"/>
              </a:lnSpc>
              <a:spcBef>
                <a:spcPts val="0"/>
              </a:spcBef>
              <a:spcAft>
                <a:spcPts val="0"/>
              </a:spcAft>
              <a:buClr>
                <a:schemeClr val="lt1"/>
              </a:buClr>
              <a:buSzPts val="2500"/>
            </a:pPr>
            <a:r>
              <a:rPr lang="en-GB" sz="1100" b="1" dirty="0">
                <a:solidFill>
                  <a:schemeClr val="lt1"/>
                </a:solidFill>
                <a:latin typeface="Proxima Nova"/>
                <a:ea typeface="Proxima Nova"/>
                <a:cs typeface="Proxima Nova"/>
                <a:sym typeface="Proxima Nova"/>
              </a:rPr>
              <a:t>4096</a:t>
            </a:r>
            <a:endParaRPr sz="1100" b="1" dirty="0">
              <a:solidFill>
                <a:schemeClr val="lt1"/>
              </a:solidFill>
              <a:latin typeface="Proxima Nova"/>
              <a:ea typeface="Proxima Nova"/>
              <a:cs typeface="Proxima Nova"/>
              <a:sym typeface="Proxima Nova"/>
            </a:endParaRPr>
          </a:p>
        </p:txBody>
      </p:sp>
      <p:sp>
        <p:nvSpPr>
          <p:cNvPr id="4" name="Google Shape;424;p38">
            <a:extLst>
              <a:ext uri="{FF2B5EF4-FFF2-40B4-BE49-F238E27FC236}">
                <a16:creationId xmlns:a16="http://schemas.microsoft.com/office/drawing/2014/main" id="{7A659B45-A53B-CDA7-7645-5B3E4B4AE6FE}"/>
              </a:ext>
            </a:extLst>
          </p:cNvPr>
          <p:cNvSpPr txBox="1"/>
          <p:nvPr/>
        </p:nvSpPr>
        <p:spPr>
          <a:xfrm>
            <a:off x="1899793" y="3626938"/>
            <a:ext cx="1365921" cy="1170687"/>
          </a:xfrm>
          <a:prstGeom prst="rect">
            <a:avLst/>
          </a:prstGeom>
          <a:noFill/>
          <a:ln>
            <a:noFill/>
          </a:ln>
        </p:spPr>
        <p:txBody>
          <a:bodyPr spcFirstLastPara="1" wrap="square" lIns="0" tIns="91425" rIns="91425" bIns="91425" anchor="t" anchorCtr="0">
            <a:noAutofit/>
          </a:bodyPr>
          <a:lstStyle/>
          <a:p>
            <a:pPr marL="0" lvl="0" indent="0" algn="l" rtl="0">
              <a:lnSpc>
                <a:spcPct val="115000"/>
              </a:lnSpc>
              <a:spcBef>
                <a:spcPts val="0"/>
              </a:spcBef>
              <a:spcAft>
                <a:spcPts val="0"/>
              </a:spcAft>
              <a:buNone/>
            </a:pPr>
            <a:r>
              <a:rPr lang="en-GB" sz="1100" b="1" dirty="0">
                <a:solidFill>
                  <a:schemeClr val="lt1"/>
                </a:solidFill>
                <a:latin typeface="Proxima Nova"/>
                <a:ea typeface="Proxima Nova"/>
                <a:cs typeface="Proxima Nova"/>
                <a:sym typeface="Proxima Nova"/>
              </a:rPr>
              <a:t>ECDSA </a:t>
            </a:r>
            <a:endParaRPr sz="1100" b="1" dirty="0">
              <a:solidFill>
                <a:schemeClr val="lt1"/>
              </a:solidFill>
              <a:latin typeface="Proxima Nova"/>
              <a:ea typeface="Proxima Nova"/>
              <a:cs typeface="Proxima Nova"/>
              <a:sym typeface="Proxima Nova"/>
            </a:endParaRPr>
          </a:p>
          <a:p>
            <a:pPr marL="527050" lvl="0" algn="l" rtl="0">
              <a:lnSpc>
                <a:spcPct val="115000"/>
              </a:lnSpc>
              <a:spcBef>
                <a:spcPts val="1200"/>
              </a:spcBef>
              <a:spcAft>
                <a:spcPts val="0"/>
              </a:spcAft>
              <a:buClr>
                <a:schemeClr val="lt1"/>
              </a:buClr>
              <a:buSzPts val="2500"/>
            </a:pPr>
            <a:r>
              <a:rPr lang="en-GB" sz="1100" b="1" dirty="0">
                <a:solidFill>
                  <a:schemeClr val="lt1"/>
                </a:solidFill>
                <a:latin typeface="Proxima Nova"/>
                <a:ea typeface="Proxima Nova"/>
                <a:cs typeface="Proxima Nova"/>
                <a:sym typeface="Proxima Nova"/>
              </a:rPr>
              <a:t>256</a:t>
            </a:r>
          </a:p>
          <a:p>
            <a:pPr marL="527050" lvl="0" algn="l" rtl="0">
              <a:lnSpc>
                <a:spcPct val="115000"/>
              </a:lnSpc>
              <a:spcBef>
                <a:spcPts val="0"/>
              </a:spcBef>
              <a:spcAft>
                <a:spcPts val="0"/>
              </a:spcAft>
              <a:buClr>
                <a:schemeClr val="lt1"/>
              </a:buClr>
              <a:buSzPts val="2500"/>
            </a:pPr>
            <a:r>
              <a:rPr lang="en-GB" sz="1100" b="1" dirty="0">
                <a:solidFill>
                  <a:schemeClr val="lt1"/>
                </a:solidFill>
                <a:latin typeface="Proxima Nova"/>
                <a:ea typeface="Proxima Nova"/>
                <a:cs typeface="Proxima Nova"/>
                <a:sym typeface="Proxima Nova"/>
              </a:rPr>
              <a:t>284</a:t>
            </a:r>
            <a:endParaRPr sz="1100" b="1" dirty="0">
              <a:solidFill>
                <a:schemeClr val="lt1"/>
              </a:solidFill>
              <a:latin typeface="Proxima Nova"/>
              <a:ea typeface="Proxima Nova"/>
              <a:cs typeface="Proxima Nova"/>
              <a:sym typeface="Proxima Nova"/>
            </a:endParaRPr>
          </a:p>
          <a:p>
            <a:pPr marL="527050" lvl="0" algn="l" rtl="0">
              <a:lnSpc>
                <a:spcPct val="115000"/>
              </a:lnSpc>
              <a:spcBef>
                <a:spcPts val="0"/>
              </a:spcBef>
              <a:spcAft>
                <a:spcPts val="0"/>
              </a:spcAft>
              <a:buClr>
                <a:schemeClr val="lt1"/>
              </a:buClr>
              <a:buSzPts val="2500"/>
            </a:pPr>
            <a:r>
              <a:rPr lang="en-GB" sz="1100" b="1" dirty="0">
                <a:solidFill>
                  <a:schemeClr val="lt1"/>
                </a:solidFill>
                <a:latin typeface="Proxima Nova"/>
                <a:ea typeface="Proxima Nova"/>
                <a:cs typeface="Proxima Nova"/>
                <a:sym typeface="Proxima Nova"/>
              </a:rPr>
              <a:t>521</a:t>
            </a:r>
            <a:endParaRPr sz="1100" b="1" dirty="0">
              <a:solidFill>
                <a:schemeClr val="lt1"/>
              </a:solidFill>
              <a:latin typeface="Proxima Nova"/>
              <a:ea typeface="Proxima Nova"/>
              <a:cs typeface="Proxima Nova"/>
              <a:sym typeface="Proxima Nova"/>
            </a:endParaRPr>
          </a:p>
        </p:txBody>
      </p:sp>
      <p:sp>
        <p:nvSpPr>
          <p:cNvPr id="5" name="Google Shape;423;p38">
            <a:extLst>
              <a:ext uri="{FF2B5EF4-FFF2-40B4-BE49-F238E27FC236}">
                <a16:creationId xmlns:a16="http://schemas.microsoft.com/office/drawing/2014/main" id="{D8A4C8F5-0C63-D413-66D0-A87F8B413136}"/>
              </a:ext>
            </a:extLst>
          </p:cNvPr>
          <p:cNvSpPr txBox="1"/>
          <p:nvPr/>
        </p:nvSpPr>
        <p:spPr>
          <a:xfrm>
            <a:off x="3436350" y="3865740"/>
            <a:ext cx="1070336" cy="781800"/>
          </a:xfrm>
          <a:prstGeom prst="rect">
            <a:avLst/>
          </a:prstGeom>
          <a:noFill/>
          <a:ln>
            <a:noFill/>
          </a:ln>
        </p:spPr>
        <p:txBody>
          <a:bodyPr spcFirstLastPara="1" wrap="square" lIns="0" tIns="91425" rIns="91425" bIns="91425" anchor="t" anchorCtr="0">
            <a:noAutofit/>
          </a:bodyPr>
          <a:lstStyle/>
          <a:p>
            <a:pPr marL="0" lvl="0" indent="0" algn="l" rtl="0">
              <a:lnSpc>
                <a:spcPct val="115000"/>
              </a:lnSpc>
              <a:spcBef>
                <a:spcPts val="0"/>
              </a:spcBef>
              <a:spcAft>
                <a:spcPts val="1200"/>
              </a:spcAft>
              <a:buNone/>
            </a:pPr>
            <a:r>
              <a:rPr lang="en-GB" b="1" dirty="0">
                <a:solidFill>
                  <a:schemeClr val="lt1"/>
                </a:solidFill>
                <a:latin typeface="Proxima Nova"/>
                <a:ea typeface="Proxima Nova"/>
                <a:cs typeface="Proxima Nova"/>
                <a:sym typeface="Proxima Nova"/>
              </a:rPr>
              <a:t>DSA : 1048</a:t>
            </a:r>
            <a:endParaRPr b="1" dirty="0">
              <a:solidFill>
                <a:schemeClr val="lt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9"/>
          <p:cNvSpPr txBox="1">
            <a:spLocks noGrp="1"/>
          </p:cNvSpPr>
          <p:nvPr>
            <p:ph type="title"/>
          </p:nvPr>
        </p:nvSpPr>
        <p:spPr>
          <a:xfrm>
            <a:off x="1297500" y="393750"/>
            <a:ext cx="7038900" cy="5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EC3F"/>
                </a:solidFill>
              </a:rPr>
              <a:t>SSH CONCEPT MAP </a:t>
            </a:r>
            <a:endParaRPr b="1">
              <a:solidFill>
                <a:srgbClr val="FFEC3F"/>
              </a:solidFill>
            </a:endParaRPr>
          </a:p>
        </p:txBody>
      </p:sp>
      <p:pic>
        <p:nvPicPr>
          <p:cNvPr id="433" name="Google Shape;433;p39"/>
          <p:cNvPicPr preferRelativeResize="0"/>
          <p:nvPr/>
        </p:nvPicPr>
        <p:blipFill>
          <a:blip r:embed="rId3">
            <a:alphaModFix/>
          </a:blip>
          <a:stretch>
            <a:fillRect/>
          </a:stretch>
        </p:blipFill>
        <p:spPr>
          <a:xfrm>
            <a:off x="1297500" y="1399775"/>
            <a:ext cx="7635123" cy="353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40"/>
          <p:cNvPicPr preferRelativeResize="0"/>
          <p:nvPr/>
        </p:nvPicPr>
        <p:blipFill>
          <a:blip r:embed="rId3">
            <a:alphaModFix/>
          </a:blip>
          <a:stretch>
            <a:fillRect/>
          </a:stretch>
        </p:blipFill>
        <p:spPr>
          <a:xfrm>
            <a:off x="3301000" y="152400"/>
            <a:ext cx="5609149" cy="4838699"/>
          </a:xfrm>
          <a:prstGeom prst="rect">
            <a:avLst/>
          </a:prstGeom>
          <a:noFill/>
          <a:ln>
            <a:noFill/>
          </a:ln>
        </p:spPr>
      </p:pic>
      <p:sp>
        <p:nvSpPr>
          <p:cNvPr id="439" name="Google Shape;439;p40"/>
          <p:cNvSpPr txBox="1"/>
          <p:nvPr/>
        </p:nvSpPr>
        <p:spPr>
          <a:xfrm>
            <a:off x="0" y="2125350"/>
            <a:ext cx="35682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300" b="1">
                <a:solidFill>
                  <a:srgbClr val="FFEC3F"/>
                </a:solidFill>
                <a:latin typeface="Lato"/>
                <a:ea typeface="Lato"/>
                <a:cs typeface="Lato"/>
                <a:sym typeface="Lato"/>
              </a:rPr>
              <a:t>USER FLOW OF SSH</a:t>
            </a:r>
            <a:endParaRPr sz="2300" b="1">
              <a:solidFill>
                <a:srgbClr val="FFEC3F"/>
              </a:solidFill>
              <a:latin typeface="Lato"/>
              <a:ea typeface="Lato"/>
              <a:cs typeface="Lato"/>
              <a:sym typeface="Lato"/>
            </a:endParaRPr>
          </a:p>
          <a:p>
            <a:pPr marL="0" lvl="0" indent="0" algn="l" rtl="0">
              <a:spcBef>
                <a:spcPts val="0"/>
              </a:spcBef>
              <a:spcAft>
                <a:spcPts val="0"/>
              </a:spcAft>
              <a:buNone/>
            </a:pPr>
            <a:r>
              <a:rPr lang="en-GB" sz="2300" b="1">
                <a:solidFill>
                  <a:srgbClr val="FFEC3F"/>
                </a:solidFill>
                <a:latin typeface="Lato"/>
                <a:ea typeface="Lato"/>
                <a:cs typeface="Lato"/>
                <a:sym typeface="Lato"/>
              </a:rPr>
              <a:t>IN ZTA</a:t>
            </a:r>
            <a:endParaRPr sz="2300" b="1">
              <a:solidFill>
                <a:srgbClr val="FFEC3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EC3F"/>
                </a:solidFill>
              </a:rPr>
              <a:t>LEGIT USER</a:t>
            </a:r>
            <a:endParaRPr b="1">
              <a:solidFill>
                <a:srgbClr val="FFEC3F"/>
              </a:solidFill>
            </a:endParaRPr>
          </a:p>
        </p:txBody>
      </p:sp>
      <p:pic>
        <p:nvPicPr>
          <p:cNvPr id="453" name="Google Shape;453;p42" title="access-granted.mp4">
            <a:hlinkClick r:id="rId3"/>
          </p:cNvPr>
          <p:cNvPicPr preferRelativeResize="0"/>
          <p:nvPr/>
        </p:nvPicPr>
        <p:blipFill>
          <a:blip r:embed="rId4">
            <a:alphaModFix/>
          </a:blip>
          <a:stretch>
            <a:fillRect/>
          </a:stretch>
        </p:blipFill>
        <p:spPr>
          <a:xfrm>
            <a:off x="198425" y="1111250"/>
            <a:ext cx="8780875" cy="3795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0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p:nvPr/>
        </p:nvSpPr>
        <p:spPr>
          <a:xfrm>
            <a:off x="1612300" y="337325"/>
            <a:ext cx="712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rgbClr val="FFEC3F"/>
                </a:solidFill>
                <a:latin typeface="Lato"/>
                <a:ea typeface="Lato"/>
                <a:cs typeface="Lato"/>
                <a:sym typeface="Lato"/>
              </a:rPr>
              <a:t>SUSPICIOUS ACTIVITY</a:t>
            </a:r>
            <a:endParaRPr sz="1800" b="1">
              <a:solidFill>
                <a:srgbClr val="FFEC3F"/>
              </a:solidFill>
              <a:latin typeface="Lato"/>
              <a:ea typeface="Lato"/>
              <a:cs typeface="Lato"/>
              <a:sym typeface="Lato"/>
            </a:endParaRPr>
          </a:p>
        </p:txBody>
      </p:sp>
      <p:pic>
        <p:nvPicPr>
          <p:cNvPr id="459" name="Google Shape;459;p43"/>
          <p:cNvPicPr preferRelativeResize="0"/>
          <p:nvPr/>
        </p:nvPicPr>
        <p:blipFill>
          <a:blip r:embed="rId3">
            <a:alphaModFix/>
          </a:blip>
          <a:stretch>
            <a:fillRect/>
          </a:stretch>
        </p:blipFill>
        <p:spPr>
          <a:xfrm>
            <a:off x="152400" y="951425"/>
            <a:ext cx="8678075" cy="398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3"/>
          <p:cNvSpPr txBox="1">
            <a:spLocks noGrp="1"/>
          </p:cNvSpPr>
          <p:nvPr>
            <p:ph type="title"/>
          </p:nvPr>
        </p:nvSpPr>
        <p:spPr>
          <a:xfrm>
            <a:off x="1312375" y="624525"/>
            <a:ext cx="7038900" cy="4872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t>AGENDA</a:t>
            </a:r>
            <a:endParaRPr b="1"/>
          </a:p>
        </p:txBody>
      </p:sp>
      <p:sp>
        <p:nvSpPr>
          <p:cNvPr id="268" name="Google Shape;268;p23"/>
          <p:cNvSpPr txBox="1"/>
          <p:nvPr/>
        </p:nvSpPr>
        <p:spPr>
          <a:xfrm>
            <a:off x="1309176" y="1589475"/>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INTRODUCTION</a:t>
            </a:r>
            <a:endParaRPr sz="1800" b="1">
              <a:solidFill>
                <a:srgbClr val="CACACA"/>
              </a:solidFill>
              <a:latin typeface="Average"/>
              <a:ea typeface="Average"/>
              <a:cs typeface="Average"/>
              <a:sym typeface="Average"/>
            </a:endParaRPr>
          </a:p>
        </p:txBody>
      </p:sp>
      <p:sp>
        <p:nvSpPr>
          <p:cNvPr id="269" name="Google Shape;269;p23"/>
          <p:cNvSpPr txBox="1"/>
          <p:nvPr/>
        </p:nvSpPr>
        <p:spPr>
          <a:xfrm>
            <a:off x="1309176" y="1914976"/>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NECESSITY OF ZTA</a:t>
            </a:r>
            <a:endParaRPr b="1">
              <a:solidFill>
                <a:srgbClr val="CACACA"/>
              </a:solidFill>
              <a:latin typeface="Montserrat"/>
              <a:ea typeface="Montserrat"/>
              <a:cs typeface="Montserrat"/>
              <a:sym typeface="Montserrat"/>
            </a:endParaRPr>
          </a:p>
        </p:txBody>
      </p:sp>
      <p:sp>
        <p:nvSpPr>
          <p:cNvPr id="270" name="Google Shape;270;p23"/>
          <p:cNvSpPr txBox="1"/>
          <p:nvPr/>
        </p:nvSpPr>
        <p:spPr>
          <a:xfrm>
            <a:off x="1309176" y="2240476"/>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CHALLENGES </a:t>
            </a:r>
            <a:endParaRPr b="1">
              <a:solidFill>
                <a:srgbClr val="CACACA"/>
              </a:solidFill>
              <a:latin typeface="Montserrat"/>
              <a:ea typeface="Montserrat"/>
              <a:cs typeface="Montserrat"/>
              <a:sym typeface="Montserrat"/>
            </a:endParaRPr>
          </a:p>
        </p:txBody>
      </p:sp>
      <p:sp>
        <p:nvSpPr>
          <p:cNvPr id="271" name="Google Shape;271;p23"/>
          <p:cNvSpPr txBox="1"/>
          <p:nvPr/>
        </p:nvSpPr>
        <p:spPr>
          <a:xfrm>
            <a:off x="1309176" y="2565977"/>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ZTA PROTECTION</a:t>
            </a:r>
            <a:endParaRPr sz="1800" b="1">
              <a:solidFill>
                <a:srgbClr val="CACACA"/>
              </a:solidFill>
              <a:latin typeface="Average"/>
              <a:ea typeface="Average"/>
              <a:cs typeface="Average"/>
              <a:sym typeface="Average"/>
            </a:endParaRPr>
          </a:p>
        </p:txBody>
      </p:sp>
      <p:sp>
        <p:nvSpPr>
          <p:cNvPr id="272" name="Google Shape;272;p23"/>
          <p:cNvSpPr txBox="1"/>
          <p:nvPr/>
        </p:nvSpPr>
        <p:spPr>
          <a:xfrm>
            <a:off x="1309176" y="2891477"/>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Multi Factor Authentication</a:t>
            </a:r>
            <a:endParaRPr sz="1800" b="1">
              <a:solidFill>
                <a:srgbClr val="CACACA"/>
              </a:solidFill>
              <a:latin typeface="Average"/>
              <a:ea typeface="Average"/>
              <a:cs typeface="Average"/>
              <a:sym typeface="Average"/>
            </a:endParaRPr>
          </a:p>
        </p:txBody>
      </p:sp>
      <p:sp>
        <p:nvSpPr>
          <p:cNvPr id="273" name="Google Shape;273;p23"/>
          <p:cNvSpPr txBox="1"/>
          <p:nvPr/>
        </p:nvSpPr>
        <p:spPr>
          <a:xfrm>
            <a:off x="1309173" y="3216975"/>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Network Intrusion Detection</a:t>
            </a:r>
            <a:endParaRPr sz="1800" b="1">
              <a:solidFill>
                <a:srgbClr val="CACACA"/>
              </a:solidFill>
              <a:latin typeface="Average"/>
              <a:ea typeface="Average"/>
              <a:cs typeface="Average"/>
              <a:sym typeface="Average"/>
            </a:endParaRPr>
          </a:p>
        </p:txBody>
      </p:sp>
      <p:sp>
        <p:nvSpPr>
          <p:cNvPr id="274" name="Google Shape;274;p23"/>
          <p:cNvSpPr txBox="1"/>
          <p:nvPr/>
        </p:nvSpPr>
        <p:spPr>
          <a:xfrm>
            <a:off x="1309176" y="3867975"/>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NIDS USER FLOW</a:t>
            </a:r>
            <a:endParaRPr sz="1800" b="1">
              <a:solidFill>
                <a:srgbClr val="CACACA"/>
              </a:solidFill>
              <a:latin typeface="Average"/>
              <a:ea typeface="Average"/>
              <a:cs typeface="Average"/>
              <a:sym typeface="Average"/>
            </a:endParaRPr>
          </a:p>
        </p:txBody>
      </p:sp>
      <p:sp>
        <p:nvSpPr>
          <p:cNvPr id="275" name="Google Shape;275;p23"/>
          <p:cNvSpPr txBox="1"/>
          <p:nvPr/>
        </p:nvSpPr>
        <p:spPr>
          <a:xfrm>
            <a:off x="1309176" y="3542475"/>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NIDS CMAP</a:t>
            </a:r>
            <a:endParaRPr b="1">
              <a:solidFill>
                <a:srgbClr val="CACACA"/>
              </a:solidFill>
              <a:latin typeface="Montserrat"/>
              <a:ea typeface="Montserrat"/>
              <a:cs typeface="Montserrat"/>
              <a:sym typeface="Montserrat"/>
            </a:endParaRPr>
          </a:p>
        </p:txBody>
      </p:sp>
      <p:sp>
        <p:nvSpPr>
          <p:cNvPr id="276" name="Google Shape;276;p23"/>
          <p:cNvSpPr txBox="1"/>
          <p:nvPr/>
        </p:nvSpPr>
        <p:spPr>
          <a:xfrm>
            <a:off x="1309176" y="4193475"/>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SSH KEY</a:t>
            </a:r>
            <a:endParaRPr sz="1800" b="1">
              <a:solidFill>
                <a:srgbClr val="CACACA"/>
              </a:solidFill>
              <a:latin typeface="Average"/>
              <a:ea typeface="Average"/>
              <a:cs typeface="Average"/>
              <a:sym typeface="Average"/>
            </a:endParaRPr>
          </a:p>
        </p:txBody>
      </p:sp>
      <p:sp>
        <p:nvSpPr>
          <p:cNvPr id="277" name="Google Shape;277;p23"/>
          <p:cNvSpPr txBox="1"/>
          <p:nvPr/>
        </p:nvSpPr>
        <p:spPr>
          <a:xfrm>
            <a:off x="1309176" y="4518975"/>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SSH KEY CMAP</a:t>
            </a:r>
            <a:endParaRPr b="1">
              <a:solidFill>
                <a:srgbClr val="CACACA"/>
              </a:solidFill>
              <a:latin typeface="Montserrat"/>
              <a:ea typeface="Montserrat"/>
              <a:cs typeface="Montserrat"/>
              <a:sym typeface="Montserrat"/>
            </a:endParaRPr>
          </a:p>
        </p:txBody>
      </p:sp>
      <p:sp>
        <p:nvSpPr>
          <p:cNvPr id="278" name="Google Shape;278;p23"/>
          <p:cNvSpPr txBox="1"/>
          <p:nvPr/>
        </p:nvSpPr>
        <p:spPr>
          <a:xfrm>
            <a:off x="5048351" y="1589475"/>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SSH KEY USER FLOW</a:t>
            </a:r>
            <a:endParaRPr b="1">
              <a:solidFill>
                <a:srgbClr val="CACACA"/>
              </a:solidFill>
              <a:latin typeface="Montserrat"/>
              <a:ea typeface="Montserrat"/>
              <a:cs typeface="Montserrat"/>
              <a:sym typeface="Montserrat"/>
            </a:endParaRPr>
          </a:p>
        </p:txBody>
      </p:sp>
      <p:sp>
        <p:nvSpPr>
          <p:cNvPr id="279" name="Google Shape;279;p23"/>
          <p:cNvSpPr txBox="1"/>
          <p:nvPr/>
        </p:nvSpPr>
        <p:spPr>
          <a:xfrm>
            <a:off x="5048351" y="1914975"/>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CONCLUSION</a:t>
            </a:r>
            <a:endParaRPr b="1">
              <a:solidFill>
                <a:srgbClr val="CACACA"/>
              </a:solidFill>
              <a:latin typeface="Montserrat"/>
              <a:ea typeface="Montserrat"/>
              <a:cs typeface="Montserrat"/>
              <a:sym typeface="Montserrat"/>
            </a:endParaRPr>
          </a:p>
        </p:txBody>
      </p:sp>
      <p:sp>
        <p:nvSpPr>
          <p:cNvPr id="280" name="Google Shape;280;p23"/>
          <p:cNvSpPr txBox="1"/>
          <p:nvPr/>
        </p:nvSpPr>
        <p:spPr>
          <a:xfrm>
            <a:off x="5048351" y="2240475"/>
            <a:ext cx="3018300" cy="3255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rgbClr val="CACACA"/>
                </a:solidFill>
                <a:latin typeface="Montserrat"/>
                <a:ea typeface="Montserrat"/>
                <a:cs typeface="Montserrat"/>
                <a:sym typeface="Montserrat"/>
              </a:rPr>
              <a:t>REFERENCES</a:t>
            </a:r>
            <a:endParaRPr b="1">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4"/>
          <p:cNvSpPr txBox="1">
            <a:spLocks noGrp="1"/>
          </p:cNvSpPr>
          <p:nvPr>
            <p:ph type="title"/>
          </p:nvPr>
        </p:nvSpPr>
        <p:spPr>
          <a:xfrm>
            <a:off x="533250" y="185375"/>
            <a:ext cx="84192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rgbClr val="FFEC3F"/>
                </a:solidFill>
              </a:rPr>
              <a:t>ZTA - The Imperative Fortress in a Digital Battlefield</a:t>
            </a:r>
            <a:endParaRPr sz="2300" b="1">
              <a:solidFill>
                <a:srgbClr val="FFEC3F"/>
              </a:solidFill>
            </a:endParaRPr>
          </a:p>
        </p:txBody>
      </p:sp>
      <p:sp>
        <p:nvSpPr>
          <p:cNvPr id="465" name="Google Shape;465;p44"/>
          <p:cNvSpPr/>
          <p:nvPr/>
        </p:nvSpPr>
        <p:spPr>
          <a:xfrm>
            <a:off x="245575" y="694525"/>
            <a:ext cx="8706900" cy="4316100"/>
          </a:xfrm>
          <a:prstGeom prst="roundRect">
            <a:avLst>
              <a:gd name="adj" fmla="val 16667"/>
            </a:avLst>
          </a:prstGeom>
          <a:noFill/>
          <a:ln w="76200" cap="flat" cmpd="sng">
            <a:solidFill>
              <a:srgbClr val="0D4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4"/>
          <p:cNvSpPr txBox="1"/>
          <p:nvPr/>
        </p:nvSpPr>
        <p:spPr>
          <a:xfrm>
            <a:off x="471325" y="694525"/>
            <a:ext cx="8255400" cy="465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rgbClr val="FFEC3F"/>
                </a:solidFill>
                <a:latin typeface="Lato"/>
                <a:ea typeface="Lato"/>
                <a:cs typeface="Lato"/>
                <a:sym typeface="Lato"/>
              </a:rPr>
              <a:t>In a world where boundaries have blurred and threats lurk in every shadow, Zero Trust Architecture (ZTA) emerges as the indispensable armor for modern enterprises. It casts aside outdated notions of trust and embraces a relentless vigilance that mirrors the realities of today's digital battleground. ZTA dictates a fundamental shift in mindset</a:t>
            </a:r>
            <a:endParaRPr sz="1500">
              <a:solidFill>
                <a:srgbClr val="FFEC3F"/>
              </a:solidFill>
              <a:latin typeface="Lato"/>
              <a:ea typeface="Lato"/>
              <a:cs typeface="Lato"/>
              <a:sym typeface="Lato"/>
            </a:endParaRPr>
          </a:p>
          <a:p>
            <a:pPr marL="0" lvl="0" indent="0" algn="l" rtl="0">
              <a:spcBef>
                <a:spcPts val="0"/>
              </a:spcBef>
              <a:spcAft>
                <a:spcPts val="0"/>
              </a:spcAft>
              <a:buNone/>
            </a:pPr>
            <a:endParaRPr sz="1500">
              <a:solidFill>
                <a:srgbClr val="FFEC3F"/>
              </a:solidFill>
              <a:latin typeface="Lato"/>
              <a:ea typeface="Lato"/>
              <a:cs typeface="Lato"/>
              <a:sym typeface="Lato"/>
            </a:endParaRPr>
          </a:p>
          <a:p>
            <a:pPr marL="457200" lvl="0" indent="-323850" algn="l" rtl="0">
              <a:lnSpc>
                <a:spcPct val="115000"/>
              </a:lnSpc>
              <a:spcBef>
                <a:spcPts val="1200"/>
              </a:spcBef>
              <a:spcAft>
                <a:spcPts val="0"/>
              </a:spcAft>
              <a:buClr>
                <a:srgbClr val="FFEC3F"/>
              </a:buClr>
              <a:buSzPts val="1500"/>
              <a:buFont typeface="Lato"/>
              <a:buChar char="●"/>
            </a:pPr>
            <a:r>
              <a:rPr lang="en-GB" sz="1500">
                <a:solidFill>
                  <a:srgbClr val="FFEC3F"/>
                </a:solidFill>
                <a:latin typeface="Lato"/>
                <a:ea typeface="Lato"/>
                <a:cs typeface="Lato"/>
                <a:sym typeface="Lato"/>
              </a:rPr>
              <a:t>MFA, NIDS, and SSH stand as ZTA's stalwart sentinels: MFA cements the first line of defense, demanding not merely a password but compelling evidence of who you are, what you have, and where you are. It shatters the illusion of a simple lock and key, forcing adversaries to confront a multi-layered barrier that proves far more challenging to circumvent. </a:t>
            </a:r>
            <a:endParaRPr sz="1500">
              <a:solidFill>
                <a:srgbClr val="FFEC3F"/>
              </a:solidFill>
              <a:latin typeface="Lato"/>
              <a:ea typeface="Lato"/>
              <a:cs typeface="Lato"/>
              <a:sym typeface="Lato"/>
            </a:endParaRPr>
          </a:p>
          <a:p>
            <a:pPr marL="457200" lvl="0" indent="-323850" algn="l" rtl="0">
              <a:spcBef>
                <a:spcPts val="0"/>
              </a:spcBef>
              <a:spcAft>
                <a:spcPts val="0"/>
              </a:spcAft>
              <a:buClr>
                <a:srgbClr val="FFEC3F"/>
              </a:buClr>
              <a:buSzPts val="1500"/>
              <a:buFont typeface="Lato"/>
              <a:buChar char="●"/>
            </a:pPr>
            <a:r>
              <a:rPr lang="en-GB" sz="1500">
                <a:solidFill>
                  <a:srgbClr val="FFEC3F"/>
                </a:solidFill>
                <a:latin typeface="Lato"/>
                <a:ea typeface="Lato"/>
                <a:cs typeface="Lato"/>
                <a:sym typeface="Lato"/>
              </a:rPr>
              <a:t>NIDS stands watch within the network, its vigilant gaze scanning every packet for hints of treachery. It seeks out anomalies, detects malicious patterns, and sounds the alarm at any sign of infiltration. Its tireless vigilance grants organizations unprecedented insight into potential threats, enabling swift and decisive actions to thwart those who seek to do harm</a:t>
            </a:r>
            <a:endParaRPr sz="1500">
              <a:solidFill>
                <a:srgbClr val="FFEC3F"/>
              </a:solidFill>
              <a:latin typeface="Lato"/>
              <a:ea typeface="Lato"/>
              <a:cs typeface="Lato"/>
              <a:sym typeface="Lato"/>
            </a:endParaRPr>
          </a:p>
          <a:p>
            <a:pPr marL="457200" lvl="0" indent="-323850" algn="l" rtl="0">
              <a:lnSpc>
                <a:spcPct val="115000"/>
              </a:lnSpc>
              <a:spcBef>
                <a:spcPts val="0"/>
              </a:spcBef>
              <a:spcAft>
                <a:spcPts val="0"/>
              </a:spcAft>
              <a:buClr>
                <a:srgbClr val="FFEC3F"/>
              </a:buClr>
              <a:buSzPts val="1500"/>
              <a:buFont typeface="Lato"/>
              <a:buChar char="●"/>
            </a:pPr>
            <a:r>
              <a:rPr lang="en-GB" sz="1500">
                <a:solidFill>
                  <a:srgbClr val="FFEC3F"/>
                </a:solidFill>
                <a:latin typeface="Lato"/>
                <a:ea typeface="Lato"/>
                <a:cs typeface="Lato"/>
                <a:sym typeface="Lato"/>
              </a:rPr>
              <a:t>Through this unwavering control, SSH safeguards critical systems from unauthorized intrusion. ZTA's significance transcends mere preference; it represents the cornerstone of survival in a world where adversaries grow more sophisticated with each passing day. </a:t>
            </a:r>
            <a:endParaRPr sz="1500">
              <a:solidFill>
                <a:srgbClr val="FFEC3F"/>
              </a:solidFill>
              <a:latin typeface="Lato"/>
              <a:ea typeface="Lato"/>
              <a:cs typeface="Lato"/>
              <a:sym typeface="Lato"/>
            </a:endParaRPr>
          </a:p>
          <a:p>
            <a:pPr marL="0" lvl="0" indent="0" algn="l" rtl="0">
              <a:spcBef>
                <a:spcPts val="1200"/>
              </a:spcBef>
              <a:spcAft>
                <a:spcPts val="0"/>
              </a:spcAft>
              <a:buNone/>
            </a:pPr>
            <a:endParaRPr sz="1500">
              <a:solidFill>
                <a:srgbClr val="FFEC3F"/>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5"/>
          <p:cNvSpPr txBox="1">
            <a:spLocks noGrp="1"/>
          </p:cNvSpPr>
          <p:nvPr>
            <p:ph type="title"/>
          </p:nvPr>
        </p:nvSpPr>
        <p:spPr>
          <a:xfrm>
            <a:off x="910525" y="81200"/>
            <a:ext cx="7038900" cy="59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EC3F"/>
                </a:solidFill>
              </a:rPr>
              <a:t>REFERENCES</a:t>
            </a:r>
            <a:endParaRPr b="1">
              <a:solidFill>
                <a:srgbClr val="FFEC3F"/>
              </a:solidFill>
            </a:endParaRPr>
          </a:p>
        </p:txBody>
      </p:sp>
      <p:sp>
        <p:nvSpPr>
          <p:cNvPr id="472" name="Google Shape;472;p45"/>
          <p:cNvSpPr/>
          <p:nvPr/>
        </p:nvSpPr>
        <p:spPr>
          <a:xfrm>
            <a:off x="246950" y="674600"/>
            <a:ext cx="8617800" cy="4289400"/>
          </a:xfrm>
          <a:prstGeom prst="roundRect">
            <a:avLst>
              <a:gd name="adj" fmla="val 16667"/>
            </a:avLst>
          </a:prstGeom>
          <a:noFill/>
          <a:ln w="76200" cap="flat" cmpd="sng">
            <a:solidFill>
              <a:srgbClr val="0D4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txBox="1"/>
          <p:nvPr/>
        </p:nvSpPr>
        <p:spPr>
          <a:xfrm>
            <a:off x="571500" y="956700"/>
            <a:ext cx="8572500" cy="41868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FFFF00"/>
              </a:buClr>
              <a:buSzPts val="1300"/>
              <a:buFont typeface="Lato"/>
              <a:buAutoNum type="arabicPeriod"/>
            </a:pPr>
            <a:r>
              <a:rPr lang="en-GB" sz="1300">
                <a:solidFill>
                  <a:srgbClr val="FFFF00"/>
                </a:solidFill>
                <a:latin typeface="Lato"/>
                <a:ea typeface="Lato"/>
                <a:cs typeface="Lato"/>
                <a:sym typeface="Lato"/>
              </a:rPr>
              <a:t>Vanin, P., Newe, T., Dhirani, L. L., O’Connell, E., O’Shea, D., Lee, B., &amp; Rao, M. (2022). A study of network intrusion detection systems using Artificial Intelligence/Machine Learning. Applied Sciences, 12(22), 11752. https://doi.org/10.3390/app122211752</a:t>
            </a:r>
            <a:endParaRPr sz="1300">
              <a:solidFill>
                <a:srgbClr val="FFFF00"/>
              </a:solidFill>
              <a:latin typeface="Lato"/>
              <a:ea typeface="Lato"/>
              <a:cs typeface="Lato"/>
              <a:sym typeface="Lato"/>
            </a:endParaRPr>
          </a:p>
          <a:p>
            <a:pPr marL="457200" lvl="0" indent="0" algn="l" rtl="0">
              <a:spcBef>
                <a:spcPts val="0"/>
              </a:spcBef>
              <a:spcAft>
                <a:spcPts val="0"/>
              </a:spcAft>
              <a:buNone/>
            </a:pPr>
            <a:endParaRPr sz="1300">
              <a:solidFill>
                <a:srgbClr val="FFFF00"/>
              </a:solidFill>
              <a:latin typeface="Lato"/>
              <a:ea typeface="Lato"/>
              <a:cs typeface="Lato"/>
              <a:sym typeface="Lato"/>
            </a:endParaRPr>
          </a:p>
          <a:p>
            <a:pPr marL="457200" lvl="0" indent="-311150" algn="l" rtl="0">
              <a:spcBef>
                <a:spcPts val="0"/>
              </a:spcBef>
              <a:spcAft>
                <a:spcPts val="0"/>
              </a:spcAft>
              <a:buClr>
                <a:srgbClr val="FFFF00"/>
              </a:buClr>
              <a:buSzPts val="1300"/>
              <a:buFont typeface="Lato"/>
              <a:buAutoNum type="arabicPeriod"/>
            </a:pPr>
            <a:r>
              <a:rPr lang="en-GB" sz="1300">
                <a:solidFill>
                  <a:srgbClr val="FFFF00"/>
                </a:solidFill>
                <a:latin typeface="Lato"/>
                <a:ea typeface="Lato"/>
                <a:cs typeface="Lato"/>
                <a:sym typeface="Lato"/>
              </a:rPr>
              <a:t>Ahmad, Z., Khan, A. S., Shiang, C. W., Abdullah, J., &amp; Ahmad, F. (2020). Network intrusion detection system: A systematic study of machine learning and deep learning approaches. Transactions on Emerging Telecommunications Technologies, 32(1). https://doi.org/10.1002/ett.4150</a:t>
            </a:r>
            <a:endParaRPr sz="1300">
              <a:solidFill>
                <a:srgbClr val="FFFF00"/>
              </a:solidFill>
              <a:latin typeface="Lato"/>
              <a:ea typeface="Lato"/>
              <a:cs typeface="Lato"/>
              <a:sym typeface="Lato"/>
            </a:endParaRPr>
          </a:p>
          <a:p>
            <a:pPr marL="457200" lvl="0" indent="0" algn="l" rtl="0">
              <a:spcBef>
                <a:spcPts val="0"/>
              </a:spcBef>
              <a:spcAft>
                <a:spcPts val="0"/>
              </a:spcAft>
              <a:buNone/>
            </a:pPr>
            <a:endParaRPr sz="1300">
              <a:solidFill>
                <a:srgbClr val="FFFF00"/>
              </a:solidFill>
              <a:latin typeface="Lato"/>
              <a:ea typeface="Lato"/>
              <a:cs typeface="Lato"/>
              <a:sym typeface="Lato"/>
            </a:endParaRPr>
          </a:p>
          <a:p>
            <a:pPr marL="457200" lvl="0" indent="-311150" algn="l" rtl="0">
              <a:spcBef>
                <a:spcPts val="0"/>
              </a:spcBef>
              <a:spcAft>
                <a:spcPts val="0"/>
              </a:spcAft>
              <a:buClr>
                <a:srgbClr val="FFFF00"/>
              </a:buClr>
              <a:buSzPts val="1300"/>
              <a:buFont typeface="Lato"/>
              <a:buAutoNum type="arabicPeriod"/>
            </a:pPr>
            <a:r>
              <a:rPr lang="en-GB" sz="1300">
                <a:solidFill>
                  <a:srgbClr val="FFFF00"/>
                </a:solidFill>
                <a:latin typeface="Lato"/>
                <a:ea typeface="Lato"/>
                <a:cs typeface="Lato"/>
                <a:sym typeface="Lato"/>
              </a:rPr>
              <a:t>Fernandez, E. B., &amp; Brazhuk, A. (2022b). A Critical Analysis of Zero Trust Architecture (ZTA). Social Science Research Network. https://doi.org/10.2139/ssrn.4210104</a:t>
            </a:r>
            <a:endParaRPr sz="1300">
              <a:solidFill>
                <a:srgbClr val="FFFF00"/>
              </a:solidFill>
              <a:latin typeface="Lato"/>
              <a:ea typeface="Lato"/>
              <a:cs typeface="Lato"/>
              <a:sym typeface="Lato"/>
            </a:endParaRPr>
          </a:p>
          <a:p>
            <a:pPr marL="457200" lvl="0" indent="0" algn="l" rtl="0">
              <a:spcBef>
                <a:spcPts val="0"/>
              </a:spcBef>
              <a:spcAft>
                <a:spcPts val="0"/>
              </a:spcAft>
              <a:buNone/>
            </a:pPr>
            <a:endParaRPr sz="1300">
              <a:solidFill>
                <a:srgbClr val="FFFF00"/>
              </a:solidFill>
              <a:latin typeface="Lato"/>
              <a:ea typeface="Lato"/>
              <a:cs typeface="Lato"/>
              <a:sym typeface="Lato"/>
            </a:endParaRPr>
          </a:p>
          <a:p>
            <a:pPr marL="457200" lvl="0" indent="-311150" algn="l" rtl="0">
              <a:spcBef>
                <a:spcPts val="0"/>
              </a:spcBef>
              <a:spcAft>
                <a:spcPts val="0"/>
              </a:spcAft>
              <a:buClr>
                <a:srgbClr val="FFFF00"/>
              </a:buClr>
              <a:buSzPts val="1300"/>
              <a:buFont typeface="Lato"/>
              <a:buAutoNum type="arabicPeriod"/>
            </a:pPr>
            <a:r>
              <a:rPr lang="en-GB" sz="1300">
                <a:solidFill>
                  <a:srgbClr val="FFFF00"/>
                </a:solidFill>
                <a:latin typeface="Lato"/>
                <a:ea typeface="Lato"/>
                <a:cs typeface="Lato"/>
                <a:sym typeface="Lato"/>
              </a:rPr>
              <a:t>Levine, A., &amp; Tucker, B. A. (2023). Zero Trust Architecture: Risk Discussion. Digital Threats, 4(1), 1–6. https://doi.org/10.1145/3573892</a:t>
            </a:r>
            <a:endParaRPr sz="1300">
              <a:solidFill>
                <a:srgbClr val="FFFF00"/>
              </a:solidFill>
              <a:latin typeface="Lato"/>
              <a:ea typeface="Lato"/>
              <a:cs typeface="Lato"/>
              <a:sym typeface="Lato"/>
            </a:endParaRPr>
          </a:p>
          <a:p>
            <a:pPr marL="457200" lvl="0" indent="0" algn="l" rtl="0">
              <a:spcBef>
                <a:spcPts val="0"/>
              </a:spcBef>
              <a:spcAft>
                <a:spcPts val="0"/>
              </a:spcAft>
              <a:buNone/>
            </a:pPr>
            <a:endParaRPr sz="1300">
              <a:solidFill>
                <a:srgbClr val="FFFF00"/>
              </a:solidFill>
              <a:latin typeface="Lato"/>
              <a:ea typeface="Lato"/>
              <a:cs typeface="Lato"/>
              <a:sym typeface="Lato"/>
            </a:endParaRPr>
          </a:p>
          <a:p>
            <a:pPr marL="457200" lvl="0" indent="-311150" algn="l" rtl="0">
              <a:spcBef>
                <a:spcPts val="0"/>
              </a:spcBef>
              <a:spcAft>
                <a:spcPts val="0"/>
              </a:spcAft>
              <a:buClr>
                <a:srgbClr val="FFFF00"/>
              </a:buClr>
              <a:buSzPts val="1300"/>
              <a:buFont typeface="Lato"/>
              <a:buAutoNum type="arabicPeriod"/>
            </a:pPr>
            <a:r>
              <a:rPr lang="en-GB" sz="1300">
                <a:solidFill>
                  <a:srgbClr val="FFFF00"/>
                </a:solidFill>
                <a:latin typeface="Lato"/>
                <a:ea typeface="Lato"/>
                <a:cs typeface="Lato"/>
                <a:sym typeface="Lato"/>
              </a:rPr>
              <a:t>Dulaunoy, A., Huynen, J., &amp; Thirion, A. (2022). Active and passive collection of SSH key material for cyber threat intelligence. Digital Threats, 3(3), 1–5. https://doi.org/10.1145/3491262</a:t>
            </a:r>
            <a:endParaRPr sz="1300">
              <a:solidFill>
                <a:srgbClr val="FFFF00"/>
              </a:solidFill>
              <a:latin typeface="Lato"/>
              <a:ea typeface="Lato"/>
              <a:cs typeface="Lato"/>
              <a:sym typeface="Lato"/>
            </a:endParaRPr>
          </a:p>
          <a:p>
            <a:pPr marL="457200" lvl="0" indent="0" algn="l" rtl="0">
              <a:spcBef>
                <a:spcPts val="0"/>
              </a:spcBef>
              <a:spcAft>
                <a:spcPts val="0"/>
              </a:spcAft>
              <a:buNone/>
            </a:pPr>
            <a:endParaRPr sz="1300">
              <a:solidFill>
                <a:srgbClr val="FFFF00"/>
              </a:solidFill>
              <a:latin typeface="Lato"/>
              <a:ea typeface="Lato"/>
              <a:cs typeface="Lato"/>
              <a:sym typeface="Lato"/>
            </a:endParaRPr>
          </a:p>
          <a:p>
            <a:pPr marL="457200" lvl="0" indent="-311150" algn="l" rtl="0">
              <a:spcBef>
                <a:spcPts val="0"/>
              </a:spcBef>
              <a:spcAft>
                <a:spcPts val="0"/>
              </a:spcAft>
              <a:buClr>
                <a:srgbClr val="FFFF00"/>
              </a:buClr>
              <a:buSzPts val="1300"/>
              <a:buFont typeface="Lato"/>
              <a:buAutoNum type="arabicPeriod"/>
            </a:pPr>
            <a:r>
              <a:rPr lang="en-GB" sz="1300">
                <a:solidFill>
                  <a:srgbClr val="FFFF00"/>
                </a:solidFill>
                <a:latin typeface="Lato"/>
                <a:ea typeface="Lato"/>
                <a:cs typeface="Lato"/>
                <a:sym typeface="Lato"/>
              </a:rPr>
              <a:t>Schwenk, J. (2022). Secure Shell (SSH). In Springer eBooks (pp. 329–339). https://doi.org/10.1007/978-3-031-19439-9_13</a:t>
            </a:r>
            <a:endParaRPr sz="1300">
              <a:solidFill>
                <a:srgbClr val="FFFF00"/>
              </a:solidFill>
              <a:latin typeface="Lato"/>
              <a:ea typeface="Lato"/>
              <a:cs typeface="Lato"/>
              <a:sym typeface="Lato"/>
            </a:endParaRPr>
          </a:p>
          <a:p>
            <a:pPr marL="457200" lvl="0" indent="0" algn="l" rtl="0">
              <a:spcBef>
                <a:spcPts val="0"/>
              </a:spcBef>
              <a:spcAft>
                <a:spcPts val="0"/>
              </a:spcAft>
              <a:buNone/>
            </a:pPr>
            <a:endParaRPr sz="1300">
              <a:solidFill>
                <a:srgbClr val="FFFF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solidFill>
                  <a:srgbClr val="FFEC3F"/>
                </a:solidFill>
              </a:rPr>
              <a:t>ZERO TRUST ARCHITECTURE</a:t>
            </a:r>
            <a:endParaRPr sz="3400" b="1">
              <a:solidFill>
                <a:srgbClr val="FFEC3F"/>
              </a:solidFill>
            </a:endParaRPr>
          </a:p>
        </p:txBody>
      </p:sp>
      <p:sp>
        <p:nvSpPr>
          <p:cNvPr id="286" name="Google Shape;286;p24"/>
          <p:cNvSpPr/>
          <p:nvPr/>
        </p:nvSpPr>
        <p:spPr>
          <a:xfrm>
            <a:off x="246950" y="1093075"/>
            <a:ext cx="8617800" cy="3870900"/>
          </a:xfrm>
          <a:prstGeom prst="roundRect">
            <a:avLst>
              <a:gd name="adj" fmla="val 16667"/>
            </a:avLst>
          </a:prstGeom>
          <a:noFill/>
          <a:ln w="76200" cap="flat" cmpd="sng">
            <a:solidFill>
              <a:srgbClr val="0D4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txBox="1"/>
          <p:nvPr/>
        </p:nvSpPr>
        <p:spPr>
          <a:xfrm>
            <a:off x="450450" y="1307850"/>
            <a:ext cx="8243100" cy="3879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600">
                <a:solidFill>
                  <a:srgbClr val="FFEC3F"/>
                </a:solidFill>
                <a:latin typeface="Lato"/>
                <a:ea typeface="Lato"/>
                <a:cs typeface="Lato"/>
                <a:sym typeface="Lato"/>
              </a:rPr>
              <a:t>Zero Trust Architecture is a cybersecurity framework that redefines traditional perimeter-based security, operating under the core principle of maintaining strict access controls and trust verification for every user, device, and network component, regardless of their location or source.</a:t>
            </a:r>
            <a:endParaRPr sz="1600">
              <a:solidFill>
                <a:srgbClr val="FFEC3F"/>
              </a:solidFill>
              <a:latin typeface="Lato"/>
              <a:ea typeface="Lato"/>
              <a:cs typeface="Lato"/>
              <a:sym typeface="Lato"/>
            </a:endParaRPr>
          </a:p>
          <a:p>
            <a:pPr marL="0" lvl="0" indent="0" algn="just" rtl="0">
              <a:spcBef>
                <a:spcPts val="0"/>
              </a:spcBef>
              <a:spcAft>
                <a:spcPts val="0"/>
              </a:spcAft>
              <a:buNone/>
            </a:pPr>
            <a:endParaRPr sz="1600">
              <a:solidFill>
                <a:srgbClr val="FFEC3F"/>
              </a:solidFill>
              <a:latin typeface="Lato"/>
              <a:ea typeface="Lato"/>
              <a:cs typeface="Lato"/>
              <a:sym typeface="Lato"/>
            </a:endParaRPr>
          </a:p>
          <a:p>
            <a:pPr marL="457200" lvl="0" indent="-330200" algn="just" rtl="0">
              <a:spcBef>
                <a:spcPts val="0"/>
              </a:spcBef>
              <a:spcAft>
                <a:spcPts val="0"/>
              </a:spcAft>
              <a:buClr>
                <a:srgbClr val="FFEC3F"/>
              </a:buClr>
              <a:buSzPts val="1600"/>
              <a:buFont typeface="Lato"/>
              <a:buChar char="●"/>
            </a:pPr>
            <a:r>
              <a:rPr lang="en-GB" sz="1600">
                <a:solidFill>
                  <a:srgbClr val="FFEC3F"/>
                </a:solidFill>
                <a:latin typeface="Lato"/>
                <a:ea typeface="Lato"/>
                <a:cs typeface="Lato"/>
                <a:sym typeface="Lato"/>
              </a:rPr>
              <a:t>Identity Verification: ZTA eliminates the implicit trust in entities inside a network and requires continuous identity verification, ensuring users and devices are authenticated before granting access.</a:t>
            </a:r>
            <a:endParaRPr sz="1600">
              <a:solidFill>
                <a:srgbClr val="FFEC3F"/>
              </a:solidFill>
              <a:latin typeface="Lato"/>
              <a:ea typeface="Lato"/>
              <a:cs typeface="Lato"/>
              <a:sym typeface="Lato"/>
            </a:endParaRPr>
          </a:p>
          <a:p>
            <a:pPr marL="457200" lvl="0" indent="-330200" algn="just" rtl="0">
              <a:spcBef>
                <a:spcPts val="0"/>
              </a:spcBef>
              <a:spcAft>
                <a:spcPts val="0"/>
              </a:spcAft>
              <a:buClr>
                <a:srgbClr val="FFEC3F"/>
              </a:buClr>
              <a:buSzPts val="1600"/>
              <a:buFont typeface="Lato"/>
              <a:buChar char="●"/>
            </a:pPr>
            <a:r>
              <a:rPr lang="en-GB" sz="1600">
                <a:solidFill>
                  <a:srgbClr val="FFEC3F"/>
                </a:solidFill>
                <a:latin typeface="Lato"/>
                <a:ea typeface="Lato"/>
                <a:cs typeface="Lato"/>
                <a:sym typeface="Lato"/>
              </a:rPr>
              <a:t>Least Privilege Access: It operates on the principle of least privilege, granting users the minimal level of access required for their specific tasks, thereby reducing the attack surface.</a:t>
            </a:r>
            <a:endParaRPr sz="1600">
              <a:solidFill>
                <a:srgbClr val="FFEC3F"/>
              </a:solidFill>
              <a:latin typeface="Lato"/>
              <a:ea typeface="Lato"/>
              <a:cs typeface="Lato"/>
              <a:sym typeface="Lato"/>
            </a:endParaRPr>
          </a:p>
          <a:p>
            <a:pPr marL="457200" lvl="0" indent="-330200" algn="just" rtl="0">
              <a:spcBef>
                <a:spcPts val="0"/>
              </a:spcBef>
              <a:spcAft>
                <a:spcPts val="0"/>
              </a:spcAft>
              <a:buClr>
                <a:srgbClr val="FFEC3F"/>
              </a:buClr>
              <a:buSzPts val="1600"/>
              <a:buFont typeface="Lato"/>
              <a:buChar char="●"/>
            </a:pPr>
            <a:r>
              <a:rPr lang="en-GB" sz="1600">
                <a:solidFill>
                  <a:srgbClr val="FFEC3F"/>
                </a:solidFill>
                <a:latin typeface="Lato"/>
                <a:ea typeface="Lato"/>
                <a:cs typeface="Lato"/>
                <a:sym typeface="Lato"/>
              </a:rPr>
              <a:t>Continuous Monitoring: ZTA emphasizes continuous monitoring and real-time assessments of user behavior and device health, detecting anomalies and potential threats promptly.</a:t>
            </a:r>
            <a:endParaRPr sz="1600">
              <a:solidFill>
                <a:srgbClr val="FFEC3F"/>
              </a:solidFill>
              <a:latin typeface="Lato"/>
              <a:ea typeface="Lato"/>
              <a:cs typeface="Lato"/>
              <a:sym typeface="Lato"/>
            </a:endParaRPr>
          </a:p>
          <a:p>
            <a:pPr marL="0" lvl="0" indent="0" algn="just" rtl="0">
              <a:spcBef>
                <a:spcPts val="0"/>
              </a:spcBef>
              <a:spcAft>
                <a:spcPts val="0"/>
              </a:spcAft>
              <a:buNone/>
            </a:pPr>
            <a:endParaRPr sz="1600">
              <a:solidFill>
                <a:srgbClr val="FFEC3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25"/>
          <p:cNvPicPr preferRelativeResize="0"/>
          <p:nvPr/>
        </p:nvPicPr>
        <p:blipFill>
          <a:blip r:embed="rId3">
            <a:alphaModFix/>
          </a:blip>
          <a:stretch>
            <a:fillRect/>
          </a:stretch>
        </p:blipFill>
        <p:spPr>
          <a:xfrm>
            <a:off x="4140475" y="581750"/>
            <a:ext cx="4681884" cy="3980000"/>
          </a:xfrm>
          <a:prstGeom prst="rect">
            <a:avLst/>
          </a:prstGeom>
          <a:noFill/>
          <a:ln>
            <a:noFill/>
          </a:ln>
        </p:spPr>
      </p:pic>
      <p:sp>
        <p:nvSpPr>
          <p:cNvPr id="293" name="Google Shape;293;p25"/>
          <p:cNvSpPr/>
          <p:nvPr/>
        </p:nvSpPr>
        <p:spPr>
          <a:xfrm>
            <a:off x="3845275" y="243450"/>
            <a:ext cx="5064900" cy="4656600"/>
          </a:xfrm>
          <a:prstGeom prst="roundRect">
            <a:avLst>
              <a:gd name="adj" fmla="val 16667"/>
            </a:avLst>
          </a:prstGeom>
          <a:noFill/>
          <a:ln w="76200" cap="flat" cmpd="sng">
            <a:solidFill>
              <a:srgbClr val="1976D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txBox="1"/>
          <p:nvPr/>
        </p:nvSpPr>
        <p:spPr>
          <a:xfrm>
            <a:off x="972775" y="307425"/>
            <a:ext cx="28725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800" b="1" baseline="-25000">
                <a:solidFill>
                  <a:srgbClr val="FFEC3F"/>
                </a:solidFill>
                <a:latin typeface="Lato"/>
                <a:ea typeface="Lato"/>
                <a:cs typeface="Lato"/>
                <a:sym typeface="Lato"/>
              </a:rPr>
              <a:t>WHY ZTA</a:t>
            </a:r>
            <a:endParaRPr sz="3800" b="1" baseline="-25000">
              <a:solidFill>
                <a:srgbClr val="FFEC3F"/>
              </a:solidFill>
              <a:latin typeface="Lato"/>
              <a:ea typeface="Lato"/>
              <a:cs typeface="Lato"/>
              <a:sym typeface="Lato"/>
            </a:endParaRPr>
          </a:p>
        </p:txBody>
      </p:sp>
      <p:sp>
        <p:nvSpPr>
          <p:cNvPr id="295" name="Google Shape;295;p25"/>
          <p:cNvSpPr txBox="1"/>
          <p:nvPr/>
        </p:nvSpPr>
        <p:spPr>
          <a:xfrm>
            <a:off x="95750" y="1986750"/>
            <a:ext cx="3628500" cy="249296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Clr>
                <a:srgbClr val="FFEC3F"/>
              </a:buClr>
              <a:buSzPts val="1500"/>
              <a:buFont typeface="Lato"/>
              <a:buAutoNum type="arabicPeriod"/>
            </a:pPr>
            <a:r>
              <a:rPr lang="en-GB" sz="1500" b="1" dirty="0">
                <a:solidFill>
                  <a:srgbClr val="FFEC3F"/>
                </a:solidFill>
                <a:latin typeface="Lato"/>
                <a:ea typeface="Lato"/>
                <a:cs typeface="Lato"/>
                <a:sym typeface="Lato"/>
              </a:rPr>
              <a:t>ZTA ADDS AN EXTRA LAYER OF SECURITY  BINDING ALL THE APPLICATIONS OF AN ORGANISATION IN A SHELL.</a:t>
            </a:r>
            <a:endParaRPr sz="1500" b="1" dirty="0">
              <a:solidFill>
                <a:srgbClr val="FFEC3F"/>
              </a:solidFill>
              <a:latin typeface="Lato"/>
              <a:ea typeface="Lato"/>
              <a:cs typeface="Lato"/>
              <a:sym typeface="Lato"/>
            </a:endParaRPr>
          </a:p>
          <a:p>
            <a:pPr marL="457200" lvl="0" indent="-323850" algn="just" rtl="0">
              <a:spcBef>
                <a:spcPts val="0"/>
              </a:spcBef>
              <a:spcAft>
                <a:spcPts val="0"/>
              </a:spcAft>
              <a:buClr>
                <a:srgbClr val="FFEC3F"/>
              </a:buClr>
              <a:buSzPts val="1500"/>
              <a:buFont typeface="Lato"/>
              <a:buAutoNum type="arabicPeriod"/>
            </a:pPr>
            <a:r>
              <a:rPr lang="en-GB" sz="1500" b="1" dirty="0">
                <a:solidFill>
                  <a:srgbClr val="FFEC3F"/>
                </a:solidFill>
                <a:latin typeface="Lato"/>
                <a:ea typeface="Lato"/>
                <a:cs typeface="Lato"/>
                <a:sym typeface="Lato"/>
              </a:rPr>
              <a:t>ONE HAS TO CROSS ZTA SECURITY LAYER  TO ENTER EITHER  INTO THE NETWORK  OR ACCESS PERMISSIONS UNORTHODOXLY</a:t>
            </a:r>
          </a:p>
          <a:p>
            <a:pPr marL="457200" lvl="0" indent="-323850" algn="just" rtl="0">
              <a:spcBef>
                <a:spcPts val="0"/>
              </a:spcBef>
              <a:spcAft>
                <a:spcPts val="0"/>
              </a:spcAft>
              <a:buClr>
                <a:srgbClr val="FFEC3F"/>
              </a:buClr>
              <a:buSzPts val="1500"/>
              <a:buFont typeface="Lato"/>
              <a:buAutoNum type="arabicPeriod"/>
            </a:pPr>
            <a:r>
              <a:rPr lang="en-GB" sz="1500" b="1" dirty="0">
                <a:solidFill>
                  <a:srgbClr val="FFEC3F"/>
                </a:solidFill>
                <a:latin typeface="Lato"/>
                <a:ea typeface="Lato"/>
                <a:cs typeface="Lato"/>
                <a:sym typeface="Lato"/>
              </a:rPr>
              <a:t>Helps in Reliability and Trust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6"/>
          <p:cNvSpPr txBox="1">
            <a:spLocks noGrp="1"/>
          </p:cNvSpPr>
          <p:nvPr>
            <p:ph type="title"/>
          </p:nvPr>
        </p:nvSpPr>
        <p:spPr>
          <a:xfrm>
            <a:off x="384450" y="1113550"/>
            <a:ext cx="837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EC3F"/>
                </a:solidFill>
              </a:rPr>
              <a:t>Why ZTA?</a:t>
            </a:r>
            <a:endParaRPr>
              <a:solidFill>
                <a:srgbClr val="FFEC3F"/>
              </a:solidFill>
            </a:endParaRPr>
          </a:p>
        </p:txBody>
      </p:sp>
      <p:sp>
        <p:nvSpPr>
          <p:cNvPr id="301" name="Google Shape;301;p26"/>
          <p:cNvSpPr txBox="1">
            <a:spLocks noGrp="1"/>
          </p:cNvSpPr>
          <p:nvPr>
            <p:ph type="body" idx="1"/>
          </p:nvPr>
        </p:nvSpPr>
        <p:spPr>
          <a:xfrm>
            <a:off x="776300" y="1638226"/>
            <a:ext cx="4314900" cy="2494200"/>
          </a:xfrm>
          <a:prstGeom prst="rect">
            <a:avLst/>
          </a:prstGeom>
        </p:spPr>
        <p:txBody>
          <a:bodyPr spcFirstLastPara="1" wrap="square" lIns="91425" tIns="91425" rIns="91425" bIns="91425" anchor="t" anchorCtr="0">
            <a:normAutofit fontScale="25000" lnSpcReduction="20000"/>
          </a:bodyPr>
          <a:lstStyle/>
          <a:p>
            <a:pPr marL="0" lvl="0" indent="0" algn="l" rtl="0">
              <a:lnSpc>
                <a:spcPct val="200000"/>
              </a:lnSpc>
              <a:spcBef>
                <a:spcPts val="1200"/>
              </a:spcBef>
              <a:spcAft>
                <a:spcPts val="0"/>
              </a:spcAft>
              <a:buNone/>
            </a:pPr>
            <a:endParaRPr sz="1800">
              <a:solidFill>
                <a:srgbClr val="FFEC3F"/>
              </a:solidFill>
            </a:endParaRPr>
          </a:p>
          <a:p>
            <a:pPr marL="457200" lvl="0" indent="-364291" algn="l" rtl="0">
              <a:lnSpc>
                <a:spcPct val="200000"/>
              </a:lnSpc>
              <a:spcBef>
                <a:spcPts val="1200"/>
              </a:spcBef>
              <a:spcAft>
                <a:spcPts val="0"/>
              </a:spcAft>
              <a:buClr>
                <a:srgbClr val="FFEC3F"/>
              </a:buClr>
              <a:buSzPct val="100000"/>
              <a:buChar char="●"/>
            </a:pPr>
            <a:r>
              <a:rPr lang="en-GB" sz="6574" b="1">
                <a:solidFill>
                  <a:srgbClr val="FFEC3F"/>
                </a:solidFill>
              </a:rPr>
              <a:t>Reliability</a:t>
            </a:r>
            <a:endParaRPr sz="6574" b="1">
              <a:solidFill>
                <a:srgbClr val="FFEC3F"/>
              </a:solidFill>
            </a:endParaRPr>
          </a:p>
          <a:p>
            <a:pPr marL="457200" lvl="0" indent="-364291" algn="l" rtl="0">
              <a:lnSpc>
                <a:spcPct val="200000"/>
              </a:lnSpc>
              <a:spcBef>
                <a:spcPts val="1200"/>
              </a:spcBef>
              <a:spcAft>
                <a:spcPts val="0"/>
              </a:spcAft>
              <a:buClr>
                <a:srgbClr val="FFEC3F"/>
              </a:buClr>
              <a:buSzPct val="100000"/>
              <a:buChar char="●"/>
            </a:pPr>
            <a:r>
              <a:rPr lang="en-GB" sz="6574" b="1">
                <a:solidFill>
                  <a:srgbClr val="FFEC3F"/>
                </a:solidFill>
              </a:rPr>
              <a:t>Extra Security Layer</a:t>
            </a:r>
            <a:endParaRPr sz="6574" b="1">
              <a:solidFill>
                <a:srgbClr val="FFEC3F"/>
              </a:solidFill>
            </a:endParaRPr>
          </a:p>
          <a:p>
            <a:pPr marL="457200" lvl="0" indent="-364291" algn="l" rtl="0">
              <a:lnSpc>
                <a:spcPct val="200000"/>
              </a:lnSpc>
              <a:spcBef>
                <a:spcPts val="1200"/>
              </a:spcBef>
              <a:spcAft>
                <a:spcPts val="1200"/>
              </a:spcAft>
              <a:buClr>
                <a:srgbClr val="FFEC3F"/>
              </a:buClr>
              <a:buSzPct val="100000"/>
              <a:buChar char="●"/>
            </a:pPr>
            <a:r>
              <a:rPr lang="en-GB" sz="6574" b="1">
                <a:solidFill>
                  <a:srgbClr val="FFEC3F"/>
                </a:solidFill>
              </a:rPr>
              <a:t>Trust</a:t>
            </a:r>
            <a:endParaRPr sz="6574" b="1">
              <a:solidFill>
                <a:srgbClr val="FFEC3F"/>
              </a:solidFill>
            </a:endParaRPr>
          </a:p>
        </p:txBody>
      </p:sp>
      <p:pic>
        <p:nvPicPr>
          <p:cNvPr id="302" name="Google Shape;302;p26"/>
          <p:cNvPicPr preferRelativeResize="0"/>
          <p:nvPr/>
        </p:nvPicPr>
        <p:blipFill>
          <a:blip r:embed="rId3">
            <a:alphaModFix/>
          </a:blip>
          <a:stretch>
            <a:fillRect/>
          </a:stretch>
        </p:blipFill>
        <p:spPr>
          <a:xfrm>
            <a:off x="5091200" y="993450"/>
            <a:ext cx="3873775" cy="2921472"/>
          </a:xfrm>
          <a:prstGeom prst="rect">
            <a:avLst/>
          </a:prstGeom>
          <a:noFill/>
          <a:ln>
            <a:noFill/>
          </a:ln>
        </p:spPr>
      </p:pic>
      <p:sp>
        <p:nvSpPr>
          <p:cNvPr id="303" name="Google Shape;303;p26"/>
          <p:cNvSpPr txBox="1"/>
          <p:nvPr/>
        </p:nvSpPr>
        <p:spPr>
          <a:xfrm>
            <a:off x="5447175" y="4049675"/>
            <a:ext cx="3517800" cy="38490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None/>
            </a:pPr>
            <a:r>
              <a:rPr lang="en-GB" sz="1300" b="1">
                <a:solidFill>
                  <a:srgbClr val="FFEC3F"/>
                </a:solidFill>
                <a:latin typeface="Lato"/>
                <a:ea typeface="Lato"/>
                <a:cs typeface="Lato"/>
                <a:sym typeface="Lato"/>
              </a:rPr>
              <a:t>INTRUDER</a:t>
            </a:r>
            <a:endParaRPr sz="1300" b="1">
              <a:solidFill>
                <a:srgbClr val="FFEC3F"/>
              </a:solidFill>
              <a:latin typeface="Lato"/>
              <a:ea typeface="Lato"/>
              <a:cs typeface="Lato"/>
              <a:sym typeface="Lato"/>
            </a:endParaRPr>
          </a:p>
        </p:txBody>
      </p:sp>
      <p:sp>
        <p:nvSpPr>
          <p:cNvPr id="304" name="Google Shape;304;p26"/>
          <p:cNvSpPr txBox="1"/>
          <p:nvPr/>
        </p:nvSpPr>
        <p:spPr>
          <a:xfrm>
            <a:off x="6896100" y="1894900"/>
            <a:ext cx="2247900" cy="384900"/>
          </a:xfrm>
          <a:prstGeom prst="rect">
            <a:avLst/>
          </a:prstGeom>
          <a:solidFill>
            <a:schemeClr val="lt2"/>
          </a:solidFill>
          <a:ln w="9525" cap="flat" cmpd="sng">
            <a:solidFill>
              <a:schemeClr val="accent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a:solidFill>
                  <a:srgbClr val="303030"/>
                </a:solidFill>
                <a:latin typeface="Lato"/>
                <a:ea typeface="Lato"/>
                <a:cs typeface="Lato"/>
                <a:sym typeface="Lato"/>
              </a:rPr>
              <a:t>ZTA IMPLEMENTATION</a:t>
            </a:r>
            <a:endParaRPr sz="1300" b="1">
              <a:solidFill>
                <a:srgbClr val="303030"/>
              </a:solidFill>
              <a:latin typeface="Lato"/>
              <a:ea typeface="Lato"/>
              <a:cs typeface="Lato"/>
              <a:sym typeface="Lato"/>
            </a:endParaRPr>
          </a:p>
        </p:txBody>
      </p:sp>
      <p:sp>
        <p:nvSpPr>
          <p:cNvPr id="305" name="Google Shape;305;p26"/>
          <p:cNvSpPr txBox="1"/>
          <p:nvPr/>
        </p:nvSpPr>
        <p:spPr>
          <a:xfrm>
            <a:off x="6452725" y="3418075"/>
            <a:ext cx="2247900" cy="3849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latin typeface="Lato"/>
                <a:ea typeface="Lato"/>
                <a:cs typeface="Lato"/>
                <a:sym typeface="Lato"/>
              </a:rPr>
              <a:t>VERIFY YOUR IDENTITY</a:t>
            </a:r>
            <a:endParaRPr sz="1300">
              <a:solidFill>
                <a:schemeClr val="lt1"/>
              </a:solidFill>
              <a:latin typeface="Lato"/>
              <a:ea typeface="Lato"/>
              <a:cs typeface="Lato"/>
              <a:sym typeface="Lato"/>
            </a:endParaRPr>
          </a:p>
        </p:txBody>
      </p:sp>
      <p:sp>
        <p:nvSpPr>
          <p:cNvPr id="306" name="Google Shape;306;p26"/>
          <p:cNvSpPr txBox="1"/>
          <p:nvPr/>
        </p:nvSpPr>
        <p:spPr>
          <a:xfrm>
            <a:off x="453225" y="304600"/>
            <a:ext cx="8572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b="1">
                <a:solidFill>
                  <a:srgbClr val="FFEC3F"/>
                </a:solidFill>
                <a:latin typeface="Lato"/>
                <a:ea typeface="Lato"/>
                <a:cs typeface="Lato"/>
                <a:sym typeface="Lato"/>
              </a:rPr>
              <a:t>NEVER TRUST ALWAYS VERIFY</a:t>
            </a:r>
            <a:endParaRPr sz="2700" b="1">
              <a:solidFill>
                <a:srgbClr val="FFEC3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txBox="1">
            <a:spLocks noGrp="1"/>
          </p:cNvSpPr>
          <p:nvPr>
            <p:ph type="title"/>
          </p:nvPr>
        </p:nvSpPr>
        <p:spPr>
          <a:xfrm>
            <a:off x="1297500" y="393750"/>
            <a:ext cx="7038900" cy="914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EC3F"/>
                </a:solidFill>
              </a:rPr>
              <a:t>Challenges Solved By ZTA</a:t>
            </a:r>
            <a:endParaRPr b="1">
              <a:solidFill>
                <a:srgbClr val="FFEC3F"/>
              </a:solidFill>
            </a:endParaRPr>
          </a:p>
        </p:txBody>
      </p:sp>
      <p:sp>
        <p:nvSpPr>
          <p:cNvPr id="320" name="Google Shape;320;p28"/>
          <p:cNvSpPr/>
          <p:nvPr/>
        </p:nvSpPr>
        <p:spPr>
          <a:xfrm>
            <a:off x="432350" y="1304875"/>
            <a:ext cx="2469300" cy="607800"/>
          </a:xfrm>
          <a:prstGeom prst="homePlate">
            <a:avLst>
              <a:gd name="adj" fmla="val 50000"/>
            </a:avLst>
          </a:prstGeom>
          <a:solidFill>
            <a:schemeClr val="dk1"/>
          </a:solidFill>
          <a:ln w="9525" cap="flat" cmpd="sng">
            <a:solidFill>
              <a:schemeClr val="accent2"/>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21" name="Google Shape;321;p28"/>
          <p:cNvSpPr txBox="1">
            <a:spLocks noGrp="1"/>
          </p:cNvSpPr>
          <p:nvPr>
            <p:ph type="body" idx="4294967295"/>
          </p:nvPr>
        </p:nvSpPr>
        <p:spPr>
          <a:xfrm>
            <a:off x="432350" y="1451576"/>
            <a:ext cx="2257200" cy="314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a:solidFill>
                  <a:schemeClr val="lt1"/>
                </a:solidFill>
              </a:rPr>
              <a:t>Challenge 1</a:t>
            </a:r>
            <a:endParaRPr>
              <a:solidFill>
                <a:schemeClr val="lt1"/>
              </a:solidFill>
            </a:endParaRPr>
          </a:p>
        </p:txBody>
      </p:sp>
      <p:sp>
        <p:nvSpPr>
          <p:cNvPr id="322" name="Google Shape;322;p28"/>
          <p:cNvSpPr txBox="1">
            <a:spLocks noGrp="1"/>
          </p:cNvSpPr>
          <p:nvPr>
            <p:ph type="body" idx="4294967295"/>
          </p:nvPr>
        </p:nvSpPr>
        <p:spPr>
          <a:xfrm>
            <a:off x="143450" y="2070575"/>
            <a:ext cx="3051600" cy="28833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t>Insider Threat</a:t>
            </a:r>
            <a:endParaRPr sz="1600" b="1"/>
          </a:p>
          <a:p>
            <a:pPr marL="457200" lvl="0" indent="-330200" algn="l" rtl="0">
              <a:spcBef>
                <a:spcPts val="800"/>
              </a:spcBef>
              <a:spcAft>
                <a:spcPts val="0"/>
              </a:spcAft>
              <a:buSzPts val="1600"/>
              <a:buChar char="●"/>
            </a:pPr>
            <a:r>
              <a:rPr lang="en-GB" sz="1600"/>
              <a:t>Prevent Insider Threats by proper background verification, Proper Training and Proper Monitoring</a:t>
            </a:r>
            <a:endParaRPr sz="1600"/>
          </a:p>
          <a:p>
            <a:pPr marL="457200" lvl="0" indent="-330200" algn="l" rtl="0">
              <a:spcBef>
                <a:spcPts val="0"/>
              </a:spcBef>
              <a:spcAft>
                <a:spcPts val="0"/>
              </a:spcAft>
              <a:buSzPts val="1600"/>
              <a:buChar char="●"/>
            </a:pPr>
            <a:r>
              <a:rPr lang="en-GB" sz="1600"/>
              <a:t>ZTA makes sure of verifying user before granting access</a:t>
            </a:r>
            <a:endParaRPr sz="1600"/>
          </a:p>
        </p:txBody>
      </p:sp>
      <p:sp>
        <p:nvSpPr>
          <p:cNvPr id="323" name="Google Shape;323;p28"/>
          <p:cNvSpPr/>
          <p:nvPr/>
        </p:nvSpPr>
        <p:spPr>
          <a:xfrm>
            <a:off x="3044777" y="1304875"/>
            <a:ext cx="2760600" cy="607800"/>
          </a:xfrm>
          <a:prstGeom prst="chevron">
            <a:avLst>
              <a:gd name="adj" fmla="val 50000"/>
            </a:avLst>
          </a:prstGeom>
          <a:solidFill>
            <a:schemeClr val="dk1"/>
          </a:solidFill>
          <a:ln w="9525" cap="flat" cmpd="sng">
            <a:solidFill>
              <a:schemeClr val="accent2"/>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24" name="Google Shape;324;p28"/>
          <p:cNvSpPr txBox="1">
            <a:spLocks noGrp="1"/>
          </p:cNvSpPr>
          <p:nvPr>
            <p:ph type="body" idx="4294967295"/>
          </p:nvPr>
        </p:nvSpPr>
        <p:spPr>
          <a:xfrm>
            <a:off x="3336150" y="1451576"/>
            <a:ext cx="2257200" cy="314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a:solidFill>
                  <a:schemeClr val="lt1"/>
                </a:solidFill>
              </a:rPr>
              <a:t>Challenge 2</a:t>
            </a:r>
            <a:endParaRPr>
              <a:solidFill>
                <a:schemeClr val="lt1"/>
              </a:solidFill>
            </a:endParaRPr>
          </a:p>
        </p:txBody>
      </p:sp>
      <p:sp>
        <p:nvSpPr>
          <p:cNvPr id="325" name="Google Shape;325;p28"/>
          <p:cNvSpPr txBox="1">
            <a:spLocks noGrp="1"/>
          </p:cNvSpPr>
          <p:nvPr>
            <p:ph type="body" idx="4294967295"/>
          </p:nvPr>
        </p:nvSpPr>
        <p:spPr>
          <a:xfrm>
            <a:off x="3336150" y="2070575"/>
            <a:ext cx="2760600" cy="28833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t>Outsider Threat</a:t>
            </a:r>
            <a:endParaRPr sz="1600" b="1"/>
          </a:p>
          <a:p>
            <a:pPr marL="457200" lvl="0" indent="-330200" algn="l" rtl="0">
              <a:spcBef>
                <a:spcPts val="800"/>
              </a:spcBef>
              <a:spcAft>
                <a:spcPts val="0"/>
              </a:spcAft>
              <a:buSzPts val="1600"/>
              <a:buChar char="●"/>
            </a:pPr>
            <a:r>
              <a:rPr lang="en-GB" sz="1600"/>
              <a:t>Preventing Outsider threat is to continuously monitor the attacks, upgrade systems, patching, Implementing Firewalls </a:t>
            </a:r>
            <a:endParaRPr sz="1600"/>
          </a:p>
          <a:p>
            <a:pPr marL="457200" lvl="0" indent="-330200" algn="l" rtl="0">
              <a:spcBef>
                <a:spcPts val="800"/>
              </a:spcBef>
              <a:spcAft>
                <a:spcPts val="800"/>
              </a:spcAft>
              <a:buSzPts val="1600"/>
              <a:buChar char="●"/>
            </a:pPr>
            <a:r>
              <a:rPr lang="en-GB" sz="1600"/>
              <a:t>ZTA Blocks unregistered IP</a:t>
            </a:r>
            <a:endParaRPr sz="1600"/>
          </a:p>
        </p:txBody>
      </p:sp>
      <p:sp>
        <p:nvSpPr>
          <p:cNvPr id="326" name="Google Shape;326;p28"/>
          <p:cNvSpPr/>
          <p:nvPr/>
        </p:nvSpPr>
        <p:spPr>
          <a:xfrm>
            <a:off x="5948502" y="1304875"/>
            <a:ext cx="2760600" cy="607800"/>
          </a:xfrm>
          <a:prstGeom prst="chevron">
            <a:avLst>
              <a:gd name="adj" fmla="val 50000"/>
            </a:avLst>
          </a:prstGeom>
          <a:solidFill>
            <a:schemeClr val="dk1"/>
          </a:solidFill>
          <a:ln w="9525" cap="flat" cmpd="sng">
            <a:solidFill>
              <a:schemeClr val="accent2"/>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27" name="Google Shape;327;p28"/>
          <p:cNvSpPr txBox="1">
            <a:spLocks noGrp="1"/>
          </p:cNvSpPr>
          <p:nvPr>
            <p:ph type="body" idx="4294967295"/>
          </p:nvPr>
        </p:nvSpPr>
        <p:spPr>
          <a:xfrm>
            <a:off x="6254233" y="1451576"/>
            <a:ext cx="2257200" cy="314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a:solidFill>
                  <a:schemeClr val="lt1"/>
                </a:solidFill>
              </a:rPr>
              <a:t>Challenge 3</a:t>
            </a:r>
            <a:endParaRPr>
              <a:solidFill>
                <a:schemeClr val="lt1"/>
              </a:solidFill>
            </a:endParaRPr>
          </a:p>
        </p:txBody>
      </p:sp>
      <p:sp>
        <p:nvSpPr>
          <p:cNvPr id="328" name="Google Shape;328;p28"/>
          <p:cNvSpPr txBox="1">
            <a:spLocks noGrp="1"/>
          </p:cNvSpPr>
          <p:nvPr>
            <p:ph type="body" idx="4294967295"/>
          </p:nvPr>
        </p:nvSpPr>
        <p:spPr>
          <a:xfrm>
            <a:off x="6254225" y="2070575"/>
            <a:ext cx="2822400" cy="29589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600" b="1"/>
              <a:t>Loophole in Security</a:t>
            </a:r>
            <a:endParaRPr sz="1600" b="1"/>
          </a:p>
          <a:p>
            <a:pPr marL="457200" lvl="0" indent="-330200" algn="l" rtl="0">
              <a:spcBef>
                <a:spcPts val="800"/>
              </a:spcBef>
              <a:spcAft>
                <a:spcPts val="0"/>
              </a:spcAft>
              <a:buSzPts val="1600"/>
              <a:buChar char="●"/>
            </a:pPr>
            <a:r>
              <a:rPr lang="en-GB" sz="1600"/>
              <a:t>Attackers often check for loopholes in security to break the system, gain access. Unmonitored traffic is one of the key reasons</a:t>
            </a:r>
            <a:endParaRPr sz="1600"/>
          </a:p>
          <a:p>
            <a:pPr marL="457200" lvl="0" indent="-330200" algn="l" rtl="0">
              <a:spcBef>
                <a:spcPts val="0"/>
              </a:spcBef>
              <a:spcAft>
                <a:spcPts val="0"/>
              </a:spcAft>
              <a:buSzPts val="1600"/>
              <a:buChar char="●"/>
            </a:pPr>
            <a:r>
              <a:rPr lang="en-GB" sz="1600"/>
              <a:t>ZTA  verifies the user Always so that he never escapes</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EC3F"/>
                </a:solidFill>
              </a:rPr>
              <a:t>ARCHITECTURE BEFORE ZTA</a:t>
            </a:r>
            <a:endParaRPr b="1">
              <a:solidFill>
                <a:srgbClr val="FFEC3F"/>
              </a:solidFill>
            </a:endParaRPr>
          </a:p>
        </p:txBody>
      </p:sp>
      <p:pic>
        <p:nvPicPr>
          <p:cNvPr id="334" name="Google Shape;334;p29"/>
          <p:cNvPicPr preferRelativeResize="0"/>
          <p:nvPr/>
        </p:nvPicPr>
        <p:blipFill>
          <a:blip r:embed="rId3">
            <a:alphaModFix/>
          </a:blip>
          <a:stretch>
            <a:fillRect/>
          </a:stretch>
        </p:blipFill>
        <p:spPr>
          <a:xfrm>
            <a:off x="4818063" y="1856363"/>
            <a:ext cx="1355100" cy="2561524"/>
          </a:xfrm>
          <a:prstGeom prst="rect">
            <a:avLst/>
          </a:prstGeom>
          <a:noFill/>
          <a:ln>
            <a:noFill/>
          </a:ln>
        </p:spPr>
      </p:pic>
      <p:pic>
        <p:nvPicPr>
          <p:cNvPr id="335" name="Google Shape;335;p29"/>
          <p:cNvPicPr preferRelativeResize="0"/>
          <p:nvPr/>
        </p:nvPicPr>
        <p:blipFill>
          <a:blip r:embed="rId4">
            <a:alphaModFix/>
          </a:blip>
          <a:stretch>
            <a:fillRect/>
          </a:stretch>
        </p:blipFill>
        <p:spPr>
          <a:xfrm>
            <a:off x="7436647" y="1890125"/>
            <a:ext cx="1355100" cy="2494000"/>
          </a:xfrm>
          <a:prstGeom prst="rect">
            <a:avLst/>
          </a:prstGeom>
          <a:noFill/>
          <a:ln>
            <a:noFill/>
          </a:ln>
        </p:spPr>
      </p:pic>
      <p:sp>
        <p:nvSpPr>
          <p:cNvPr id="336" name="Google Shape;336;p29"/>
          <p:cNvSpPr txBox="1"/>
          <p:nvPr/>
        </p:nvSpPr>
        <p:spPr>
          <a:xfrm>
            <a:off x="0" y="2589525"/>
            <a:ext cx="896400" cy="355200"/>
          </a:xfrm>
          <a:prstGeom prst="rect">
            <a:avLst/>
          </a:prstGeom>
          <a:noFill/>
          <a:ln>
            <a:noFill/>
          </a:ln>
        </p:spPr>
        <p:txBody>
          <a:bodyPr spcFirstLastPara="1" wrap="square" lIns="0" tIns="0" rIns="182875" bIns="91425" anchor="t" anchorCtr="0">
            <a:noAutofit/>
          </a:bodyPr>
          <a:lstStyle/>
          <a:p>
            <a:pPr marL="182880" lvl="0" indent="0" algn="ctr" rtl="0">
              <a:lnSpc>
                <a:spcPct val="150000"/>
              </a:lnSpc>
              <a:spcBef>
                <a:spcPts val="0"/>
              </a:spcBef>
              <a:spcAft>
                <a:spcPts val="1200"/>
              </a:spcAft>
              <a:buNone/>
            </a:pPr>
            <a:r>
              <a:rPr lang="en-GB" b="1">
                <a:solidFill>
                  <a:srgbClr val="000000"/>
                </a:solidFill>
                <a:latin typeface="Proxima Nova"/>
                <a:ea typeface="Proxima Nova"/>
                <a:cs typeface="Proxima Nova"/>
                <a:sym typeface="Proxima Nova"/>
              </a:rPr>
              <a:t>Idea</a:t>
            </a:r>
            <a:endParaRPr>
              <a:solidFill>
                <a:srgbClr val="000000"/>
              </a:solidFill>
              <a:latin typeface="Proxima Nova"/>
              <a:ea typeface="Proxima Nova"/>
              <a:cs typeface="Proxima Nova"/>
              <a:sym typeface="Proxima Nova"/>
            </a:endParaRPr>
          </a:p>
        </p:txBody>
      </p:sp>
      <p:pic>
        <p:nvPicPr>
          <p:cNvPr id="337" name="Google Shape;337;p29"/>
          <p:cNvPicPr preferRelativeResize="0"/>
          <p:nvPr/>
        </p:nvPicPr>
        <p:blipFill>
          <a:blip r:embed="rId5">
            <a:alphaModFix/>
          </a:blip>
          <a:stretch>
            <a:fillRect/>
          </a:stretch>
        </p:blipFill>
        <p:spPr>
          <a:xfrm>
            <a:off x="2037125" y="1927675"/>
            <a:ext cx="1355100" cy="2418900"/>
          </a:xfrm>
          <a:prstGeom prst="rect">
            <a:avLst/>
          </a:prstGeom>
          <a:noFill/>
          <a:ln>
            <a:noFill/>
          </a:ln>
        </p:spPr>
      </p:pic>
      <p:sp>
        <p:nvSpPr>
          <p:cNvPr id="338" name="Google Shape;338;p29"/>
          <p:cNvSpPr/>
          <p:nvPr/>
        </p:nvSpPr>
        <p:spPr>
          <a:xfrm>
            <a:off x="3427600" y="2981725"/>
            <a:ext cx="1355100" cy="310800"/>
          </a:xfrm>
          <a:prstGeom prst="rightArrow">
            <a:avLst>
              <a:gd name="adj1" fmla="val 50000"/>
              <a:gd name="adj2" fmla="val 50000"/>
            </a:avLst>
          </a:prstGeom>
          <a:solidFill>
            <a:srgbClr val="FFFFFF"/>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6208526" y="2981725"/>
            <a:ext cx="1157400" cy="310800"/>
          </a:xfrm>
          <a:prstGeom prst="rightArrow">
            <a:avLst>
              <a:gd name="adj1" fmla="val 50000"/>
              <a:gd name="adj2" fmla="val 50000"/>
            </a:avLst>
          </a:prstGeom>
          <a:solidFill>
            <a:srgbClr val="FFFFFF"/>
          </a:solidFill>
          <a:ln w="9525" cap="flat" cmpd="sng">
            <a:solidFill>
              <a:srgbClr val="3030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9"/>
          <p:cNvSpPr/>
          <p:nvPr/>
        </p:nvSpPr>
        <p:spPr>
          <a:xfrm>
            <a:off x="7665988" y="2680075"/>
            <a:ext cx="896400" cy="914100"/>
          </a:xfrm>
          <a:prstGeom prst="rect">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latin typeface="Lato"/>
                <a:ea typeface="Lato"/>
                <a:cs typeface="Lato"/>
                <a:sym typeface="Lato"/>
              </a:rPr>
              <a:t>Without ZTA</a:t>
            </a:r>
            <a:endParaRPr>
              <a:solidFill>
                <a:schemeClr val="lt1"/>
              </a:solidFill>
              <a:latin typeface="Lato"/>
              <a:ea typeface="Lato"/>
              <a:cs typeface="Lato"/>
              <a:sym typeface="Lato"/>
            </a:endParaRPr>
          </a:p>
        </p:txBody>
      </p:sp>
      <p:sp>
        <p:nvSpPr>
          <p:cNvPr id="341" name="Google Shape;341;p29"/>
          <p:cNvSpPr txBox="1"/>
          <p:nvPr/>
        </p:nvSpPr>
        <p:spPr>
          <a:xfrm>
            <a:off x="1713500" y="4571000"/>
            <a:ext cx="7448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b="1">
                <a:solidFill>
                  <a:srgbClr val="FFEC3F"/>
                </a:solidFill>
                <a:latin typeface="Lato"/>
                <a:ea typeface="Lato"/>
                <a:cs typeface="Lato"/>
                <a:sym typeface="Lato"/>
              </a:rPr>
              <a:t>Attacker Observes you	  	         Attacker Replicates you 			Breaks the system</a:t>
            </a:r>
            <a:endParaRPr sz="1300" b="1">
              <a:solidFill>
                <a:srgbClr val="FFEC3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30"/>
          <p:cNvPicPr preferRelativeResize="0"/>
          <p:nvPr/>
        </p:nvPicPr>
        <p:blipFill>
          <a:blip r:embed="rId3">
            <a:alphaModFix/>
          </a:blip>
          <a:stretch>
            <a:fillRect/>
          </a:stretch>
        </p:blipFill>
        <p:spPr>
          <a:xfrm>
            <a:off x="1210475" y="755225"/>
            <a:ext cx="7304775" cy="4056875"/>
          </a:xfrm>
          <a:prstGeom prst="rect">
            <a:avLst/>
          </a:prstGeom>
          <a:noFill/>
          <a:ln>
            <a:noFill/>
          </a:ln>
        </p:spPr>
      </p:pic>
      <p:sp>
        <p:nvSpPr>
          <p:cNvPr id="347" name="Google Shape;347;p30"/>
          <p:cNvSpPr/>
          <p:nvPr/>
        </p:nvSpPr>
        <p:spPr>
          <a:xfrm>
            <a:off x="3219525" y="1307850"/>
            <a:ext cx="1562700" cy="5508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Accept</a:t>
            </a:r>
            <a:endParaRPr>
              <a:latin typeface="Lato"/>
              <a:ea typeface="Lato"/>
              <a:cs typeface="Lato"/>
              <a:sym typeface="Lato"/>
            </a:endParaRPr>
          </a:p>
        </p:txBody>
      </p:sp>
      <p:sp>
        <p:nvSpPr>
          <p:cNvPr id="348" name="Google Shape;348;p30"/>
          <p:cNvSpPr/>
          <p:nvPr/>
        </p:nvSpPr>
        <p:spPr>
          <a:xfrm>
            <a:off x="1403950" y="1307850"/>
            <a:ext cx="1637100" cy="550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Deny</a:t>
            </a:r>
            <a:endParaRPr>
              <a:latin typeface="Lato"/>
              <a:ea typeface="Lato"/>
              <a:cs typeface="Lato"/>
              <a:sym typeface="Lato"/>
            </a:endParaRPr>
          </a:p>
        </p:txBody>
      </p:sp>
      <p:sp>
        <p:nvSpPr>
          <p:cNvPr id="349" name="Google Shape;349;p30"/>
          <p:cNvSpPr/>
          <p:nvPr/>
        </p:nvSpPr>
        <p:spPr>
          <a:xfrm>
            <a:off x="1537900" y="3116100"/>
            <a:ext cx="1088700" cy="4839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Hacker</a:t>
            </a:r>
            <a:endParaRPr>
              <a:latin typeface="Lato"/>
              <a:ea typeface="Lato"/>
              <a:cs typeface="Lato"/>
              <a:sym typeface="Lato"/>
            </a:endParaRPr>
          </a:p>
        </p:txBody>
      </p:sp>
      <p:sp>
        <p:nvSpPr>
          <p:cNvPr id="350" name="Google Shape;350;p30"/>
          <p:cNvSpPr/>
          <p:nvPr/>
        </p:nvSpPr>
        <p:spPr>
          <a:xfrm>
            <a:off x="3353600" y="3116100"/>
            <a:ext cx="1294800" cy="5508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Legit User</a:t>
            </a:r>
            <a:endParaRPr>
              <a:latin typeface="Lato"/>
              <a:ea typeface="Lato"/>
              <a:cs typeface="Lato"/>
              <a:sym typeface="Lato"/>
            </a:endParaRPr>
          </a:p>
        </p:txBody>
      </p:sp>
      <p:sp>
        <p:nvSpPr>
          <p:cNvPr id="351" name="Google Shape;351;p30"/>
          <p:cNvSpPr/>
          <p:nvPr/>
        </p:nvSpPr>
        <p:spPr>
          <a:xfrm>
            <a:off x="1537900" y="3829850"/>
            <a:ext cx="3321600" cy="5508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Lato"/>
                <a:ea typeface="Lato"/>
                <a:cs typeface="Lato"/>
                <a:sym typeface="Lato"/>
              </a:rPr>
              <a:t>Request Login</a:t>
            </a:r>
            <a:endParaRPr>
              <a:latin typeface="Lato"/>
              <a:ea typeface="Lato"/>
              <a:cs typeface="Lato"/>
              <a:sym typeface="Lato"/>
            </a:endParaRPr>
          </a:p>
        </p:txBody>
      </p:sp>
      <p:sp>
        <p:nvSpPr>
          <p:cNvPr id="352" name="Google Shape;352;p30"/>
          <p:cNvSpPr/>
          <p:nvPr/>
        </p:nvSpPr>
        <p:spPr>
          <a:xfrm>
            <a:off x="6394875" y="4380650"/>
            <a:ext cx="2292000" cy="483900"/>
          </a:xfrm>
          <a:prstGeom prst="rect">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Lato"/>
                <a:ea typeface="Lato"/>
                <a:cs typeface="Lato"/>
                <a:sym typeface="Lato"/>
              </a:rPr>
              <a:t>Security</a:t>
            </a:r>
            <a:endParaRPr>
              <a:solidFill>
                <a:schemeClr val="lt1"/>
              </a:solidFill>
              <a:latin typeface="Lato"/>
              <a:ea typeface="Lato"/>
              <a:cs typeface="Lato"/>
              <a:sym typeface="Lato"/>
            </a:endParaRPr>
          </a:p>
        </p:txBody>
      </p:sp>
      <p:sp>
        <p:nvSpPr>
          <p:cNvPr id="353" name="Google Shape;353;p30"/>
          <p:cNvSpPr/>
          <p:nvPr/>
        </p:nvSpPr>
        <p:spPr>
          <a:xfrm>
            <a:off x="6862775" y="2087850"/>
            <a:ext cx="1562700" cy="483900"/>
          </a:xfrm>
          <a:prstGeom prst="rect">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latin typeface="Lato"/>
                <a:ea typeface="Lato"/>
                <a:cs typeface="Lato"/>
                <a:sym typeface="Lato"/>
              </a:rPr>
              <a:t>ZTA extra layer</a:t>
            </a:r>
            <a:endParaRPr>
              <a:solidFill>
                <a:schemeClr val="lt1"/>
              </a:solidFill>
              <a:latin typeface="Lato"/>
              <a:ea typeface="Lato"/>
              <a:cs typeface="Lato"/>
              <a:sym typeface="Lato"/>
            </a:endParaRPr>
          </a:p>
        </p:txBody>
      </p:sp>
      <p:sp>
        <p:nvSpPr>
          <p:cNvPr id="354" name="Google Shape;354;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EC3F"/>
                </a:solidFill>
              </a:rPr>
              <a:t>ARCHITECTURE AFTER ZTA</a:t>
            </a:r>
            <a:endParaRPr b="1">
              <a:solidFill>
                <a:srgbClr val="FFEC3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1"/>
          <p:cNvSpPr txBox="1">
            <a:spLocks noGrp="1"/>
          </p:cNvSpPr>
          <p:nvPr>
            <p:ph type="title"/>
          </p:nvPr>
        </p:nvSpPr>
        <p:spPr>
          <a:xfrm>
            <a:off x="1252850" y="1045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EC3F"/>
                </a:solidFill>
              </a:rPr>
              <a:t>MULTI FACTOR AUTHENTICATION</a:t>
            </a:r>
            <a:endParaRPr b="1">
              <a:solidFill>
                <a:srgbClr val="FFEC3F"/>
              </a:solidFill>
            </a:endParaRPr>
          </a:p>
        </p:txBody>
      </p:sp>
      <p:sp>
        <p:nvSpPr>
          <p:cNvPr id="360" name="Google Shape;360;p31"/>
          <p:cNvSpPr/>
          <p:nvPr/>
        </p:nvSpPr>
        <p:spPr>
          <a:xfrm>
            <a:off x="263100" y="793750"/>
            <a:ext cx="8617800" cy="3929100"/>
          </a:xfrm>
          <a:prstGeom prst="roundRect">
            <a:avLst>
              <a:gd name="adj" fmla="val 16667"/>
            </a:avLst>
          </a:prstGeom>
          <a:noFill/>
          <a:ln w="76200" cap="flat" cmpd="sng">
            <a:solidFill>
              <a:srgbClr val="0D47A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txBox="1"/>
          <p:nvPr/>
        </p:nvSpPr>
        <p:spPr>
          <a:xfrm>
            <a:off x="535275" y="1025350"/>
            <a:ext cx="8205900" cy="3632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600">
                <a:solidFill>
                  <a:srgbClr val="FFEC3F"/>
                </a:solidFill>
                <a:latin typeface="Lato"/>
                <a:ea typeface="Lato"/>
                <a:cs typeface="Lato"/>
                <a:sym typeface="Lato"/>
              </a:rPr>
              <a:t>Multi-Factor Authentication is an authentication method that requires users to provide two or more forms of verification before granting access, significantly enhancing security beyond traditional password-based systems.</a:t>
            </a:r>
            <a:endParaRPr sz="1600">
              <a:solidFill>
                <a:srgbClr val="FFEC3F"/>
              </a:solidFill>
              <a:latin typeface="Lato"/>
              <a:ea typeface="Lato"/>
              <a:cs typeface="Lato"/>
              <a:sym typeface="Lato"/>
            </a:endParaRPr>
          </a:p>
          <a:p>
            <a:pPr marL="0" lvl="0" indent="0" algn="just" rtl="0">
              <a:spcBef>
                <a:spcPts val="0"/>
              </a:spcBef>
              <a:spcAft>
                <a:spcPts val="0"/>
              </a:spcAft>
              <a:buNone/>
            </a:pPr>
            <a:endParaRPr sz="1600">
              <a:solidFill>
                <a:srgbClr val="FFEC3F"/>
              </a:solidFill>
              <a:latin typeface="Lato"/>
              <a:ea typeface="Lato"/>
              <a:cs typeface="Lato"/>
              <a:sym typeface="Lato"/>
            </a:endParaRPr>
          </a:p>
          <a:p>
            <a:pPr marL="457200" lvl="0" indent="-330200" algn="just" rtl="0">
              <a:spcBef>
                <a:spcPts val="0"/>
              </a:spcBef>
              <a:spcAft>
                <a:spcPts val="0"/>
              </a:spcAft>
              <a:buClr>
                <a:srgbClr val="FFEC3F"/>
              </a:buClr>
              <a:buSzPts val="1600"/>
              <a:buFont typeface="Lato"/>
              <a:buChar char="●"/>
            </a:pPr>
            <a:r>
              <a:rPr lang="en-GB" sz="1600">
                <a:solidFill>
                  <a:srgbClr val="FFEC3F"/>
                </a:solidFill>
                <a:latin typeface="Lato"/>
                <a:ea typeface="Lato"/>
                <a:cs typeface="Lato"/>
                <a:sym typeface="Lato"/>
              </a:rPr>
              <a:t>Enhanced Verification: MFA adds multiple layers of verification, such as biometrics, OTPs, smart cards, or tokens, minimizing the risk of unauthorized access even if one factor is compromised.</a:t>
            </a:r>
            <a:endParaRPr sz="1600">
              <a:solidFill>
                <a:srgbClr val="FFEC3F"/>
              </a:solidFill>
              <a:latin typeface="Lato"/>
              <a:ea typeface="Lato"/>
              <a:cs typeface="Lato"/>
              <a:sym typeface="Lato"/>
            </a:endParaRPr>
          </a:p>
          <a:p>
            <a:pPr marL="457200" lvl="0" indent="-330200" algn="just" rtl="0">
              <a:spcBef>
                <a:spcPts val="0"/>
              </a:spcBef>
              <a:spcAft>
                <a:spcPts val="0"/>
              </a:spcAft>
              <a:buClr>
                <a:srgbClr val="FFEC3F"/>
              </a:buClr>
              <a:buSzPts val="1600"/>
              <a:buFont typeface="Lato"/>
              <a:buChar char="●"/>
            </a:pPr>
            <a:r>
              <a:rPr lang="en-GB" sz="1600">
                <a:solidFill>
                  <a:srgbClr val="FFEC3F"/>
                </a:solidFill>
                <a:latin typeface="Lato"/>
                <a:ea typeface="Lato"/>
                <a:cs typeface="Lato"/>
                <a:sym typeface="Lato"/>
              </a:rPr>
              <a:t>Continuous Trust Verification: It aligns with the concept of continuous trust verification by requiring ongoing authentication, ensuring users' identities remain validated throughout their session.</a:t>
            </a:r>
            <a:endParaRPr sz="1600">
              <a:solidFill>
                <a:srgbClr val="FFEC3F"/>
              </a:solidFill>
              <a:latin typeface="Lato"/>
              <a:ea typeface="Lato"/>
              <a:cs typeface="Lato"/>
              <a:sym typeface="Lato"/>
            </a:endParaRPr>
          </a:p>
          <a:p>
            <a:pPr marL="457200" lvl="0" indent="-330200" algn="just" rtl="0">
              <a:spcBef>
                <a:spcPts val="0"/>
              </a:spcBef>
              <a:spcAft>
                <a:spcPts val="0"/>
              </a:spcAft>
              <a:buClr>
                <a:srgbClr val="FFEC3F"/>
              </a:buClr>
              <a:buSzPts val="1600"/>
              <a:buFont typeface="Lato"/>
              <a:buChar char="●"/>
            </a:pPr>
            <a:r>
              <a:rPr lang="en-GB" sz="1600">
                <a:solidFill>
                  <a:srgbClr val="FFEC3F"/>
                </a:solidFill>
                <a:latin typeface="Lato"/>
                <a:ea typeface="Lato"/>
                <a:cs typeface="Lato"/>
                <a:sym typeface="Lato"/>
              </a:rPr>
              <a:t>Adaptive Security: MFA can adapt security measures based on risk assessments, adjusting authentication requirements according to the sensitivity of accessed resources or the user's context.</a:t>
            </a:r>
            <a:endParaRPr sz="1600">
              <a:solidFill>
                <a:srgbClr val="FFEC3F"/>
              </a:solidFill>
              <a:latin typeface="Lato"/>
              <a:ea typeface="Lato"/>
              <a:cs typeface="Lato"/>
              <a:sym typeface="Lato"/>
            </a:endParaRPr>
          </a:p>
          <a:p>
            <a:pPr marL="0" lvl="0" indent="0" algn="just" rtl="0">
              <a:spcBef>
                <a:spcPts val="0"/>
              </a:spcBef>
              <a:spcAft>
                <a:spcPts val="0"/>
              </a:spcAft>
              <a:buNone/>
            </a:pPr>
            <a:endParaRPr sz="1600">
              <a:solidFill>
                <a:srgbClr val="FFEC3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1334</Words>
  <Application>Microsoft Office PowerPoint</Application>
  <PresentationFormat>On-screen Show (16:9)</PresentationFormat>
  <Paragraphs>145</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Lato</vt:lpstr>
      <vt:lpstr>Montserrat</vt:lpstr>
      <vt:lpstr>Proxima Nova</vt:lpstr>
      <vt:lpstr>Arial</vt:lpstr>
      <vt:lpstr>Average</vt:lpstr>
      <vt:lpstr>Roboto</vt:lpstr>
      <vt:lpstr>Focus</vt:lpstr>
      <vt:lpstr>PowerPoint Presentation</vt:lpstr>
      <vt:lpstr>AGENDA</vt:lpstr>
      <vt:lpstr>ZERO TRUST ARCHITECTURE</vt:lpstr>
      <vt:lpstr>PowerPoint Presentation</vt:lpstr>
      <vt:lpstr>Why ZTA?</vt:lpstr>
      <vt:lpstr>Challenges Solved By ZTA</vt:lpstr>
      <vt:lpstr>ARCHITECTURE BEFORE ZTA</vt:lpstr>
      <vt:lpstr>ARCHITECTURE AFTER ZTA</vt:lpstr>
      <vt:lpstr>MULTI FACTOR AUTHENTICATION</vt:lpstr>
      <vt:lpstr>PowerPoint Presentation</vt:lpstr>
      <vt:lpstr>PowerPoint Presentation</vt:lpstr>
      <vt:lpstr>NIDS CONCEPT MAP  </vt:lpstr>
      <vt:lpstr>USER FLOW OF NIDS IMPLEMENTING ZTA </vt:lpstr>
      <vt:lpstr>PowerPoint Presentation</vt:lpstr>
      <vt:lpstr>NO OF BITS IN SSH KEY</vt:lpstr>
      <vt:lpstr>SSH CONCEPT MAP </vt:lpstr>
      <vt:lpstr>PowerPoint Presentation</vt:lpstr>
      <vt:lpstr>LEGIT USER</vt:lpstr>
      <vt:lpstr>PowerPoint Presentation</vt:lpstr>
      <vt:lpstr>ZTA - The Imperative Fortress in a Digital Battlefield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Chilappagari, Krishna</cp:lastModifiedBy>
  <cp:revision>2</cp:revision>
  <dcterms:modified xsi:type="dcterms:W3CDTF">2023-12-05T04:18:58Z</dcterms:modified>
</cp:coreProperties>
</file>